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67127" autoAdjust="0"/>
  </p:normalViewPr>
  <p:slideViewPr>
    <p:cSldViewPr>
      <p:cViewPr>
        <p:scale>
          <a:sx n="47" d="100"/>
          <a:sy n="47" d="100"/>
        </p:scale>
        <p:origin x="-349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FDE4-DC40-4412-9B19-E05F73062CF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8F38-619A-452D-BB84-42D8B67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PPT is aimed for chemistry,</a:t>
            </a:r>
            <a:r>
              <a:rPr lang="en-US" baseline="0" dirty="0" smtClean="0"/>
              <a:t> preferably a one year introductory general chemistry course. It can be used in conjunction with the “How to read and present a scientific paper” as it explains the major points of the primary article entitled “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Ultra-diffuse hydrothermal venting supports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Fe-oxidizing bacteria and massive umber deposition at 5000m off Hawaii</a:t>
            </a:r>
            <a:r>
              <a:rPr lang="en-US" baseline="0" dirty="0" smtClean="0"/>
              <a:t>” by Edwards et al. (2011)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8F38-619A-452D-BB84-42D8B67A6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4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r>
              <a:rPr lang="en-US" baseline="0" dirty="0" smtClean="0"/>
              <a:t> the PPT “How to read and present a scientific paper” to help students present this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8F38-619A-452D-BB84-42D8B67A6C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an interactive website that can move you through the scale of small to large.</a:t>
            </a:r>
            <a:endParaRPr lang="en-US" dirty="0" smtClean="0"/>
          </a:p>
          <a:p>
            <a:r>
              <a:rPr lang="en-US" dirty="0" smtClean="0"/>
              <a:t>http://apod.nasa.gov/apod/ap120312.html</a:t>
            </a:r>
          </a:p>
          <a:p>
            <a:endParaRPr lang="en-US" dirty="0" smtClean="0"/>
          </a:p>
          <a:p>
            <a:r>
              <a:rPr lang="en-US" dirty="0" smtClean="0"/>
              <a:t>Explain sense of scale: We</a:t>
            </a:r>
            <a:r>
              <a:rPr lang="en-US" baseline="0" dirty="0" smtClean="0"/>
              <a:t> often see the world from our point of view. </a:t>
            </a:r>
            <a:r>
              <a:rPr lang="en-US" dirty="0" smtClean="0"/>
              <a:t>Humans are just a small fraction in the whole universe! In chemistry we look</a:t>
            </a:r>
            <a:r>
              <a:rPr lang="en-US" baseline="0" dirty="0" smtClean="0"/>
              <a:t> at atoms and molecules that are microscopic (10^-9 m). </a:t>
            </a:r>
            <a:r>
              <a:rPr lang="en-US" dirty="0" smtClean="0"/>
              <a:t>There is a large scale;</a:t>
            </a:r>
            <a:r>
              <a:rPr lang="en-US" baseline="0" dirty="0" smtClean="0"/>
              <a:t> t</a:t>
            </a:r>
            <a:r>
              <a:rPr lang="en-US" dirty="0" smtClean="0"/>
              <a:t>hings so small </a:t>
            </a:r>
            <a:r>
              <a:rPr lang="en-US" baseline="0" dirty="0" smtClean="0"/>
              <a:t>and too large to even imagine. </a:t>
            </a:r>
            <a:r>
              <a:rPr lang="en-US" dirty="0" smtClean="0"/>
              <a:t>You go from</a:t>
            </a:r>
            <a:r>
              <a:rPr lang="en-US" baseline="0" dirty="0" smtClean="0"/>
              <a:t> our size (order of meters) all the way down to the microscopic world. Even to smaller than an atom (smaller than nanometers!)! Alternatively, you can get really large … to the moon … </a:t>
            </a:r>
            <a:r>
              <a:rPr lang="en-US" baseline="0" dirty="0" err="1" smtClean="0"/>
              <a:t>pluto</a:t>
            </a:r>
            <a:r>
              <a:rPr lang="en-US" baseline="0" dirty="0" smtClean="0"/>
              <a:t> and beyond our universe and even galaxy.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31ACA-D2E7-4FD7-96EB-47E54103C2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all organisms live inside our “little green box” or our ideal conditions.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What the point of this slide is:  Life exists outside of our view of what life is.  They live in chemical environments extremely different from us.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Some aspects that you can point out: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pH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range from 0 to 14 very acidic to very alkaline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Temperature on the right and left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Very cold to very hot and very acidic to very alkaline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Familiar life in the green box—things we know and recognize as habitats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Other environments: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Acid mine drainage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Sea ice brines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Yellowstone hot springs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Soda lakes in the Eastern Sierra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 then the red dots—they represent organisms that we’ve found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At temperatures of -20 to 120 C—doesn’t water boil at 100C?  Yes, but these organisms are under pressure 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Strain 121 is the world record holder actual has an optimal growing temperature (grows best) at 105 C and can still grow at 121.  It was grown in a sterilizer (autoclave) the kind of system used to sterilize tools.  This organism is not a pathogen—we’re not compatible with it.  We’re not hot enough!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 at high salt, it acts like an antifreeze so organisms can live in -20 because the freezing point has been so far lowered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Even organisms that live in negative 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pH.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 You’ve probably never heard of negative pH, but the lowest measured is a minus 3.5 or 3.6  and remember that pH is a log scale, not linear. So there are 14 orders of magnitude difference.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Pretty remarkable the extent of microbial life.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Researchers focus on Yellowstone (Shock and Holland, 2007)</a:t>
            </a:r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7EB74CD-B928-534F-8688-EF99E9AB4D39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CDEBI</a:t>
            </a:r>
          </a:p>
          <a:p>
            <a:r>
              <a:rPr lang="en-US" dirty="0" smtClean="0"/>
              <a:t>Watch the intro</a:t>
            </a:r>
            <a:r>
              <a:rPr lang="en-US" baseline="0" dirty="0" smtClean="0"/>
              <a:t> to C-DEBI video: https://www.youtube.com/watch?v=wiYzGL4iTY8&amp;feature=youtu.be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31ACA-D2E7-4FD7-96EB-47E54103C2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Scientists explored a site deep in the ocean that is near the big island of Hawaii. The site is called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deep because it is rich in iron (Fe). Also, it is filled with microorganisms that oxidize this iron. It’s named </a:t>
            </a:r>
            <a:r>
              <a:rPr lang="en-US" dirty="0" smtClean="0"/>
              <a:t>for its discovery during the first</a:t>
            </a:r>
            <a:r>
              <a:rPr lang="en-US" baseline="0" dirty="0" smtClean="0"/>
              <a:t> Fe-Microbial Observatory </a:t>
            </a:r>
            <a:r>
              <a:rPr lang="en-US" dirty="0" smtClean="0"/>
              <a:t>expedition in 2006. It is 5,000 meters below sea</a:t>
            </a:r>
            <a:r>
              <a:rPr lang="en-US" baseline="0" dirty="0" smtClean="0"/>
              <a:t> level.</a:t>
            </a: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Lo’ihi Seamount, Hawaii is 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‘hot-spot’ volcano, meaning it has hot magma emerging from a particular spot below at the earth’s surface. Associated with this deep-sea volcanism is hydrothermal activity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(Karl et al., 1988).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hydrothermal activity occurs close to volcano summits, where significant thermal and chemical anomalies exist (Sakai et al., 1987) due to the intrusion of magma through the earth’s surface.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Lo’ihi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Seamount (summit at 1000m below ocean surface) is a seismically active submarine volcano that represents an emerging Hawaiian Island (Klein, 1982;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DeCarlo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1983) This hydrothermal vent emits fluids near the summit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Lo’ihi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are rich in CO2, NH4, Si, Fe, alkalinity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Mn (Sedwick et al., 1992; Wheat et al., 2000). It leaks slowly and spreads out over 1 km on the ocean floor.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8F38-619A-452D-BB84-42D8B67A6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deep, scientists observed that there are bacteria called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Zetaproteobacteria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zeta) that feed off of the iron. It oxidizes the iron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found at </a:t>
            </a:r>
            <a:r>
              <a:rPr lang="en-U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FeMO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deep.  So, </a:t>
            </a:r>
            <a:r>
              <a:rPr lang="en-U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FeMO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deep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iron (Fe)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Maganese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present.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on the top surface and Fe below the surface. They call this an Fe mat and named it ‘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Nui’, (meaning ‘big red’ in Hawaiian).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Nui is characterized by a laminated, mineralized, cohesive crust of alternating Fe-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-rich minerals draping between basalts (mineralized rocks), and cap the underlying gelatinous and Fe-rich mat.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 of this paper shows the bacteria found here. The most prominent one is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Zetaproteobacteria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zeta) that can oxidize the iron.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8F38-619A-452D-BB84-42D8B67A6C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reaction of the bacteria oxidizing iron is a standard redox reaction as shown here. Students will need to balance this reaction using the half-reaction method. Then students will calculate Gibbs free energy at both 0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8F38-619A-452D-BB84-42D8B67A6C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did scientists even get this data that is 5,000 meters below the ocean surface? This video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FeMatROVsensor.avi)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method used. An ROV (remotely operated vehicle) named Jason II is lowered to the ocean floor. It drills into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Nui mat and collects samples.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Lasers points in red give us a sense of scale (about 15 cm apart)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8F38-619A-452D-BB84-42D8B67A6C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overview of C-DEBI video: http://youtu.be/wiYzGL4iTY8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</a:t>
            </a:r>
            <a:r>
              <a:rPr lang="en-US" baseline="0" dirty="0" smtClean="0"/>
              <a:t> the PPT “How to read and present a scientific paper” to help students understand how to read original scientific papers (articles).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8F38-619A-452D-BB84-42D8B67A6C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6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A2B05-4D1E-402E-8B9C-E6045B9C6F79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3CE0-788E-4A5F-BACC-72A9B65D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od.nasa.gov/apod/ap12031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YzGL4iTY8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Iron-oxidizing bacteria in the deep ocean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/>
          <a:stretch/>
        </p:blipFill>
        <p:spPr bwMode="auto">
          <a:xfrm>
            <a:off x="6155870" y="4724400"/>
            <a:ext cx="2816679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Assignment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458200" cy="4800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Graph Figure 2 using the raw data provided</a:t>
            </a: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Balance redox reaction using the half-reaction method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Gibbs free energy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DG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and 400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Assemble a PPT presentation (6-10 slides) for this paper.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60" y="3133855"/>
            <a:ext cx="5945879" cy="145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live in a human-centric world.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8" t="23014" r="20428" b="23945"/>
          <a:stretch/>
        </p:blipFill>
        <p:spPr bwMode="auto">
          <a:xfrm>
            <a:off x="647178" y="1611682"/>
            <a:ext cx="788480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76200"/>
            <a:ext cx="8382000" cy="838200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 exists outside our box.</a:t>
            </a:r>
          </a:p>
        </p:txBody>
      </p:sp>
      <p:sp>
        <p:nvSpPr>
          <p:cNvPr id="53250" name="Title 1"/>
          <p:cNvSpPr>
            <a:spLocks/>
          </p:cNvSpPr>
          <p:nvPr/>
        </p:nvSpPr>
        <p:spPr bwMode="auto">
          <a:xfrm>
            <a:off x="762000" y="1243013"/>
            <a:ext cx="777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2800" b="1">
                <a:latin typeface="Calibri" charset="0"/>
              </a:rPr>
              <a:t>Subtitle</a:t>
            </a:r>
            <a:endParaRPr lang="en-US" sz="3200" b="1">
              <a:latin typeface="Calibri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133600" y="2139951"/>
            <a:ext cx="4876800" cy="37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4" tIns="48317" rIns="96634" bIns="48317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Arial" pitchFamily="-111" charset="0"/>
                <a:cs typeface="Arial" pitchFamily="-111" charset="0"/>
              </a:rPr>
              <a:t>Text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52500"/>
            <a:ext cx="62484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1457326" y="6475517"/>
            <a:ext cx="1894361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CC"/>
                </a:solidFill>
                <a:latin typeface="Calibri" charset="0"/>
              </a:rPr>
              <a:t>Shock &amp; Holland (2007)</a:t>
            </a:r>
          </a:p>
        </p:txBody>
      </p:sp>
    </p:spTree>
    <p:extLst>
      <p:ext uri="{BB962C8B-B14F-4D97-AF65-F5344CB8AC3E}">
        <p14:creationId xmlns:p14="http://schemas.microsoft.com/office/powerpoint/2010/main" val="39217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there is life deep down on the ocean floor.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753583"/>
            <a:ext cx="88392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C-DEBI explores the deep ocean!</a:t>
            </a: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(Center for Deep Energy Biosphere Investigations)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15714" r="36839" b="33428"/>
          <a:stretch/>
        </p:blipFill>
        <p:spPr bwMode="auto">
          <a:xfrm>
            <a:off x="1600200" y="1531296"/>
            <a:ext cx="602215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6774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Scientists explored a site deep in the ocean called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deep”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5035480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Lo’ihi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Hawaii</a:t>
            </a:r>
          </a:p>
        </p:txBody>
      </p:sp>
      <p:sp>
        <p:nvSpPr>
          <p:cNvPr id="5" name="Rectangle 4"/>
          <p:cNvSpPr/>
          <p:nvPr/>
        </p:nvSpPr>
        <p:spPr>
          <a:xfrm>
            <a:off x="-381000" y="2120028"/>
            <a:ext cx="53568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Lo’ihi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volcano, Hawaii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5,000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mbsl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(meters below sea level)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Hydrothermal vent: secretes chemicals including Fe and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Ultra diffuse: leaks slowly over 1 km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geology.com/usgs/loihi-seamount/hawaiian-island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6" y="2362200"/>
            <a:ext cx="4141108" cy="245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8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found iron-oxidizing bacteria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FeOB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58" y="1671935"/>
            <a:ext cx="9166698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Bacteria is called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Zetaproteobacteria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zeta)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 in microbial mat called 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Nui’ (‘big red’)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Nui’ is rich in Fe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24" y="3659832"/>
            <a:ext cx="4350566" cy="31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2974" y="5486400"/>
            <a:ext cx="2041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Fig. 1a (Edwards et al, 2011)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51977" y="4460230"/>
            <a:ext cx="2727393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86990" y="424181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267" y="3272135"/>
            <a:ext cx="36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Nui’ microbial mat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87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Redox reaction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+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	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Fe(OH)</a:t>
                </a:r>
                <a:r>
                  <a:rPr lang="en-US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2H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endParaRPr lang="en-US" baseline="30000" dirty="0"/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Balance using the Half-Reaction Method </a:t>
                </a:r>
              </a:p>
              <a:p>
                <a:pPr lv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Gibbs free energy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l-G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baseline="30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rxn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at 0 and 400</a:t>
                </a:r>
                <a:r>
                  <a:rPr lang="en-US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686800" cy="4525963"/>
              </a:xfrm>
              <a:blipFill rotWithShape="1">
                <a:blip r:embed="rId3"/>
                <a:stretch>
                  <a:fillRect l="-1825" r="-2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48200" y="255270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487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scientists get data?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" y="1447800"/>
            <a:ext cx="8991600" cy="5257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Bring a ROV (‘Jason II’) to the ocean floor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Drill into 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Nui’ mat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 samples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9333" r="35050" b="11467"/>
          <a:stretch/>
        </p:blipFill>
        <p:spPr bwMode="auto">
          <a:xfrm>
            <a:off x="4678680" y="2438400"/>
            <a:ext cx="3973407" cy="376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Assignment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800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Read 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Ultra-diffuse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hydrothermal venting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Fe-oxidizing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bacteria and massive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umber deposition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5000m off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Hawaii” by Edwards et al. (2011)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19143" r="15197" b="45238"/>
          <a:stretch/>
        </p:blipFill>
        <p:spPr bwMode="auto">
          <a:xfrm>
            <a:off x="1295400" y="3733800"/>
            <a:ext cx="703708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1326</Words>
  <Application>Microsoft Office PowerPoint</Application>
  <PresentationFormat>On-screen Show (4:3)</PresentationFormat>
  <Paragraphs>100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Iron-oxidizing bacteria in the deep ocean</vt:lpstr>
      <vt:lpstr>We live in a human-centric world.</vt:lpstr>
      <vt:lpstr>Life exists outside our box.</vt:lpstr>
      <vt:lpstr>For example, there is life deep down on the ocean floor.</vt:lpstr>
      <vt:lpstr>Scientists explored a site deep in the ocean called “FeMO deep”</vt:lpstr>
      <vt:lpstr>They found iron-oxidizing bacteria (FeOB)</vt:lpstr>
      <vt:lpstr>Redox reaction</vt:lpstr>
      <vt:lpstr>How did scientists get data?</vt:lpstr>
      <vt:lpstr>Your Assignment</vt:lpstr>
      <vt:lpstr>Your Assignment</vt:lpstr>
      <vt:lpstr>PowerPoint Presentation</vt:lpstr>
    </vt:vector>
  </TitlesOfParts>
  <Company>LATTC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Gee, Angela L</dc:creator>
  <cp:lastModifiedBy>Allan James</cp:lastModifiedBy>
  <cp:revision>36</cp:revision>
  <dcterms:created xsi:type="dcterms:W3CDTF">2014-12-01T06:55:27Z</dcterms:created>
  <dcterms:modified xsi:type="dcterms:W3CDTF">2015-05-21T21:41:41Z</dcterms:modified>
</cp:coreProperties>
</file>