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89" r:id="rId3"/>
    <p:sldId id="307" r:id="rId4"/>
    <p:sldId id="337" r:id="rId5"/>
    <p:sldId id="302" r:id="rId6"/>
    <p:sldId id="304" r:id="rId7"/>
    <p:sldId id="306" r:id="rId8"/>
    <p:sldId id="290" r:id="rId9"/>
    <p:sldId id="268" r:id="rId10"/>
    <p:sldId id="291" r:id="rId11"/>
    <p:sldId id="300" r:id="rId12"/>
    <p:sldId id="293" r:id="rId13"/>
    <p:sldId id="295" r:id="rId14"/>
    <p:sldId id="296" r:id="rId15"/>
    <p:sldId id="270" r:id="rId16"/>
    <p:sldId id="298" r:id="rId17"/>
    <p:sldId id="292" r:id="rId18"/>
    <p:sldId id="267" r:id="rId19"/>
    <p:sldId id="257" r:id="rId20"/>
    <p:sldId id="263" r:id="rId21"/>
    <p:sldId id="324" r:id="rId22"/>
    <p:sldId id="329" r:id="rId23"/>
    <p:sldId id="333" r:id="rId24"/>
    <p:sldId id="327" r:id="rId25"/>
    <p:sldId id="328" r:id="rId26"/>
    <p:sldId id="319" r:id="rId27"/>
    <p:sldId id="320" r:id="rId28"/>
    <p:sldId id="322" r:id="rId29"/>
    <p:sldId id="323" r:id="rId30"/>
    <p:sldId id="264" r:id="rId31"/>
    <p:sldId id="318" r:id="rId32"/>
    <p:sldId id="33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714" autoAdjust="0"/>
  </p:normalViewPr>
  <p:slideViewPr>
    <p:cSldViewPr>
      <p:cViewPr>
        <p:scale>
          <a:sx n="55" d="100"/>
          <a:sy n="55" d="100"/>
        </p:scale>
        <p:origin x="-3234" y="-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19ADE-7C24-45F6-9E75-667FBD68143F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073BD-C4B1-4C9E-9C00-A7D25F6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02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073BD-C4B1-4C9E-9C00-A7D25F61D7F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097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Considered the primary source of energy production by microbes in this zone</a:t>
            </a:r>
          </a:p>
          <a:p>
            <a:r>
              <a:rPr lang="en-US" dirty="0" smtClean="0"/>
              <a:t>Evidence indicates that nitrate reduction could be have important inputs to their energy profile.</a:t>
            </a:r>
          </a:p>
          <a:p>
            <a:endParaRPr lang="en-US" dirty="0" smtClean="0"/>
          </a:p>
          <a:p>
            <a:r>
              <a:rPr lang="en-US" dirty="0" smtClean="0"/>
              <a:t>Dead microbes – </a:t>
            </a:r>
            <a:r>
              <a:rPr lang="en-US" dirty="0" err="1" smtClean="0"/>
              <a:t>autochtonous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Thought to be </a:t>
            </a:r>
            <a:r>
              <a:rPr lang="en-US" dirty="0" err="1" smtClean="0"/>
              <a:t>autochtonous</a:t>
            </a:r>
            <a:r>
              <a:rPr lang="en-US" dirty="0" smtClean="0"/>
              <a:t>, or from matter drifting from surface.  </a:t>
            </a:r>
          </a:p>
          <a:p>
            <a:r>
              <a:rPr lang="en-US" dirty="0" smtClean="0"/>
              <a:t>This is a hard one as it would imply independent evolution.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073BD-C4B1-4C9E-9C00-A7D25F61D7F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9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Quantifying the microbial activity rates remains a challenge</a:t>
            </a:r>
          </a:p>
          <a:p>
            <a:r>
              <a:rPr lang="en-US" dirty="0" smtClean="0"/>
              <a:t>However these rates are needed to understand</a:t>
            </a:r>
          </a:p>
          <a:p>
            <a:pPr lvl="1"/>
            <a:r>
              <a:rPr lang="en-US" dirty="0" smtClean="0"/>
              <a:t>The coupling of sub-seafloor ecosystems with global biogeochemical cycles</a:t>
            </a:r>
          </a:p>
          <a:p>
            <a:pPr lvl="1"/>
            <a:r>
              <a:rPr lang="en-US" dirty="0" smtClean="0"/>
              <a:t>The ‘</a:t>
            </a:r>
            <a:r>
              <a:rPr lang="en-US" dirty="0" err="1" smtClean="0"/>
              <a:t>hows</a:t>
            </a:r>
            <a:r>
              <a:rPr lang="en-US" dirty="0" smtClean="0"/>
              <a:t>’ of the survival of the microorganisms in such “extremes”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073BD-C4B1-4C9E-9C00-A7D25F61D7F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2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87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4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5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68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8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74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86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2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85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2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5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7FF1D-B2A8-4BFE-BF78-894109835278}" type="datetimeFigureOut">
              <a:rPr lang="en-US" smtClean="0"/>
              <a:t>5/21/2015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AD4DF-6AE1-4626-B693-614FFE3C9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9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Hv_JF7_ECQ#t=16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rkenergybiosphere.org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dirty="0" smtClean="0"/>
              <a:t>The Sub-</a:t>
            </a:r>
            <a:r>
              <a:rPr lang="en-US" dirty="0" err="1"/>
              <a:t>S</a:t>
            </a:r>
            <a:r>
              <a:rPr lang="en-US" dirty="0" err="1" smtClean="0"/>
              <a:t>eabottom</a:t>
            </a:r>
            <a:r>
              <a:rPr lang="en-US" dirty="0" smtClean="0"/>
              <a:t> </a:t>
            </a:r>
            <a:r>
              <a:rPr lang="en-US" dirty="0"/>
              <a:t>B</a:t>
            </a:r>
            <a:r>
              <a:rPr lang="en-US" dirty="0" smtClean="0"/>
              <a:t>iosphere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“It just screamed out that there had to be some kind of microbial community there to exploit the energy involved in this water–rock </a:t>
            </a:r>
            <a:r>
              <a:rPr lang="en-US" dirty="0" smtClean="0">
                <a:solidFill>
                  <a:schemeClr val="tx1"/>
                </a:solidFill>
              </a:rPr>
              <a:t>reaction”</a:t>
            </a:r>
          </a:p>
        </p:txBody>
      </p:sp>
    </p:spTree>
    <p:extLst>
      <p:ext uri="{BB962C8B-B14F-4D97-AF65-F5344CB8AC3E}">
        <p14:creationId xmlns:p14="http://schemas.microsoft.com/office/powerpoint/2010/main" val="19934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  <a:noFill/>
        </p:spPr>
        <p:txBody>
          <a:bodyPr>
            <a:normAutofit/>
          </a:bodyPr>
          <a:lstStyle/>
          <a:p>
            <a:pPr algn="l"/>
            <a:r>
              <a:rPr lang="en-US" dirty="0" smtClean="0"/>
              <a:t>What is this </a:t>
            </a:r>
            <a:r>
              <a:rPr lang="en-US" b="1" dirty="0" smtClean="0">
                <a:solidFill>
                  <a:srgbClr val="00B050"/>
                </a:solidFill>
              </a:rPr>
              <a:t>slow rate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Bacteria </a:t>
            </a:r>
            <a:r>
              <a:rPr lang="en-US" dirty="0"/>
              <a:t>with the </a:t>
            </a:r>
            <a:r>
              <a:rPr lang="en-US" dirty="0" smtClean="0"/>
              <a:t>longest lifespan, found ~ 2.5 Km beneath the seafloor, appear to be dividing once every 10,000 years</a:t>
            </a:r>
          </a:p>
          <a:p>
            <a:r>
              <a:rPr lang="en-US" dirty="0" smtClean="0"/>
              <a:t>It is estimated that their ‘ages’ are on the order of 100 </a:t>
            </a:r>
            <a:r>
              <a:rPr lang="en-US" dirty="0"/>
              <a:t>million </a:t>
            </a:r>
            <a:r>
              <a:rPr lang="en-US" dirty="0" smtClean="0"/>
              <a:t>years [MY]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80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The </a:t>
            </a:r>
            <a:r>
              <a:rPr lang="en-US" b="1" dirty="0" smtClean="0">
                <a:solidFill>
                  <a:srgbClr val="00B050"/>
                </a:solidFill>
              </a:rPr>
              <a:t>relevance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of slow rates is that it </a:t>
            </a:r>
            <a:r>
              <a:rPr lang="en-US" b="1" dirty="0" smtClean="0">
                <a:solidFill>
                  <a:srgbClr val="00B050"/>
                </a:solidFill>
              </a:rPr>
              <a:t>alters the planet’s chemistry.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overall slow pace notwithstanding, these deep sediment microbial </a:t>
            </a:r>
            <a:r>
              <a:rPr lang="en-US" dirty="0"/>
              <a:t>communities </a:t>
            </a:r>
            <a:r>
              <a:rPr lang="en-US" dirty="0" smtClean="0"/>
              <a:t>could </a:t>
            </a:r>
            <a:r>
              <a:rPr lang="en-US" dirty="0"/>
              <a:t>be </a:t>
            </a:r>
            <a:r>
              <a:rPr lang="en-US" dirty="0" smtClean="0"/>
              <a:t>altering 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chemistry of </a:t>
            </a:r>
            <a:r>
              <a:rPr lang="en-US" dirty="0" smtClean="0"/>
              <a:t>deep Earth.</a:t>
            </a:r>
          </a:p>
          <a:p>
            <a:r>
              <a:rPr lang="en-US" dirty="0" smtClean="0"/>
              <a:t>The chemistry </a:t>
            </a:r>
            <a:r>
              <a:rPr lang="en-US" dirty="0"/>
              <a:t>of </a:t>
            </a:r>
            <a:r>
              <a:rPr lang="en-US" dirty="0" smtClean="0"/>
              <a:t>rocks they are in contact with</a:t>
            </a:r>
          </a:p>
          <a:p>
            <a:r>
              <a:rPr lang="en-US" dirty="0" smtClean="0"/>
              <a:t>The </a:t>
            </a:r>
            <a:r>
              <a:rPr lang="en-US" dirty="0"/>
              <a:t>global carbon </a:t>
            </a:r>
            <a:r>
              <a:rPr lang="en-US" dirty="0" smtClean="0"/>
              <a:t>cycle and, by extension.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planet </a:t>
            </a:r>
            <a:r>
              <a:rPr lang="en-US" dirty="0" smtClean="0"/>
              <a:t>itself</a:t>
            </a:r>
          </a:p>
        </p:txBody>
      </p:sp>
    </p:spTree>
    <p:extLst>
      <p:ext uri="{BB962C8B-B14F-4D97-AF65-F5344CB8AC3E}">
        <p14:creationId xmlns:p14="http://schemas.microsoft.com/office/powerpoint/2010/main" val="1910961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Questions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arise about these microbial communities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they ‘really’ alive in these conditions that, classically, would be regarded as infelicitous for living organisms?</a:t>
            </a:r>
          </a:p>
          <a:p>
            <a:r>
              <a:rPr lang="en-US" dirty="0" smtClean="0"/>
              <a:t>If so, how do they survive in such extremes?</a:t>
            </a:r>
          </a:p>
          <a:p>
            <a:r>
              <a:rPr lang="en-US" dirty="0" smtClean="0"/>
              <a:t>Can an evolutionary tree be developed?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30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are the </a:t>
            </a:r>
            <a:r>
              <a:rPr lang="en-US" b="1" dirty="0" smtClean="0">
                <a:solidFill>
                  <a:srgbClr val="00B050"/>
                </a:solidFill>
              </a:rPr>
              <a:t>quantity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concentration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of these microbial communities?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525963"/>
          </a:xfrm>
        </p:spPr>
        <p:txBody>
          <a:bodyPr/>
          <a:lstStyle/>
          <a:p>
            <a:r>
              <a:rPr lang="en-US" dirty="0" smtClean="0"/>
              <a:t>Putatively nearly 1/3 of the biomass of the Earth may be located in sub-seafloor sediments (Whitman et al., PNAS, 1998). </a:t>
            </a:r>
          </a:p>
          <a:p>
            <a:r>
              <a:rPr lang="en-US" dirty="0"/>
              <a:t>The numbers are vast, but the concentrations are low (</a:t>
            </a:r>
            <a:r>
              <a:rPr lang="en-US" dirty="0" smtClean="0"/>
              <a:t>1,000/ml) </a:t>
            </a:r>
            <a:r>
              <a:rPr lang="en-US" dirty="0"/>
              <a:t>compared to 3 to 6 orders of magnitude more in terrestrial soil samples from the </a:t>
            </a:r>
            <a:r>
              <a:rPr lang="en-US" dirty="0" smtClean="0"/>
              <a:t>surface.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5867400"/>
            <a:ext cx="7697638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Whitman, WB, Coleman, DC, and </a:t>
            </a:r>
            <a:r>
              <a:rPr lang="en-US" sz="2400" dirty="0" err="1" smtClean="0">
                <a:solidFill>
                  <a:srgbClr val="0000CC"/>
                </a:solidFill>
              </a:rPr>
              <a:t>Wiebe</a:t>
            </a:r>
            <a:r>
              <a:rPr lang="en-US" sz="2400" dirty="0" smtClean="0">
                <a:solidFill>
                  <a:srgbClr val="0000CC"/>
                </a:solidFill>
              </a:rPr>
              <a:t>, WJ, Prokaryotes: The unseen majority, PNAS, </a:t>
            </a:r>
            <a:r>
              <a:rPr lang="en-US" sz="2400" i="1" dirty="0" smtClean="0">
                <a:solidFill>
                  <a:srgbClr val="0000CC"/>
                </a:solidFill>
              </a:rPr>
              <a:t>95</a:t>
            </a:r>
            <a:r>
              <a:rPr lang="en-US" sz="2400" dirty="0" smtClean="0">
                <a:solidFill>
                  <a:srgbClr val="0000CC"/>
                </a:solidFill>
              </a:rPr>
              <a:t>, 6578–6583 (1998)</a:t>
            </a:r>
          </a:p>
          <a:p>
            <a:pPr algn="r"/>
            <a:endParaRPr lang="en-US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518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</a:t>
            </a:r>
            <a:r>
              <a:rPr lang="en-US" b="1" dirty="0" smtClean="0">
                <a:solidFill>
                  <a:srgbClr val="00B050"/>
                </a:solidFill>
              </a:rPr>
              <a:t>depth range </a:t>
            </a:r>
            <a:r>
              <a:rPr lang="en-US" dirty="0" smtClean="0"/>
              <a:t>do these microbial communities live 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As cores are obtained from greater distances beneath the seafloor, organisms continue to be found.</a:t>
            </a:r>
          </a:p>
          <a:p>
            <a:r>
              <a:rPr lang="en-US" dirty="0" smtClean="0"/>
              <a:t>Thus, to date, a maximum distance, and therefore, an oldest age have not been established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13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Are there </a:t>
            </a:r>
            <a:r>
              <a:rPr lang="en-US" b="1" dirty="0" smtClean="0">
                <a:solidFill>
                  <a:srgbClr val="00B050"/>
                </a:solidFill>
              </a:rPr>
              <a:t>limits</a:t>
            </a:r>
            <a:r>
              <a:rPr lang="en-US" dirty="0" smtClean="0"/>
              <a:t> for these microbial communities?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Limiting factors could be</a:t>
            </a:r>
          </a:p>
          <a:p>
            <a:r>
              <a:rPr lang="en-US" dirty="0" smtClean="0"/>
              <a:t>Meeting energy demand</a:t>
            </a:r>
          </a:p>
          <a:p>
            <a:r>
              <a:rPr lang="en-US" dirty="0" smtClean="0"/>
              <a:t>Physical factors that could set a limit?</a:t>
            </a:r>
          </a:p>
          <a:p>
            <a:pPr lvl="1"/>
            <a:r>
              <a:rPr lang="en-US" dirty="0"/>
              <a:t>Distance beneath the seafloor?</a:t>
            </a:r>
          </a:p>
          <a:p>
            <a:pPr lvl="1"/>
            <a:r>
              <a:rPr lang="en-US" dirty="0"/>
              <a:t>Temperature?</a:t>
            </a:r>
          </a:p>
          <a:p>
            <a:pPr lvl="1"/>
            <a:r>
              <a:rPr lang="en-US" dirty="0"/>
              <a:t>Pressure?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125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17"/>
            <a:ext cx="8229600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Are these microorganisms </a:t>
            </a:r>
            <a:r>
              <a:rPr lang="en-US" b="1" dirty="0" smtClean="0">
                <a:solidFill>
                  <a:srgbClr val="00B050"/>
                </a:solidFill>
              </a:rPr>
              <a:t>really alive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r>
              <a:rPr lang="en-US" dirty="0" smtClean="0"/>
              <a:t>Or are they simply </a:t>
            </a:r>
            <a:r>
              <a:rPr lang="en-US" i="1" dirty="0" smtClean="0"/>
              <a:t>in extremis</a:t>
            </a:r>
            <a:r>
              <a:rPr lang="en-US" dirty="0" smtClean="0"/>
              <a:t>?</a:t>
            </a:r>
          </a:p>
          <a:p>
            <a:r>
              <a:rPr lang="en-US" dirty="0"/>
              <a:t>The extremely low metabolic rates of long-lived bacteria does bring up the question ‘Is this life’?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4" name="Picture 2" descr="http://www.frontiersin.org/files/Articles/52401/fmicb-04-00189-HTML/image_m/fmicb-04-00189-g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17439"/>
            <a:ext cx="5105400" cy="395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6041070"/>
            <a:ext cx="2744638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 err="1" smtClean="0">
                <a:solidFill>
                  <a:srgbClr val="0000CC"/>
                </a:solidFill>
              </a:rPr>
              <a:t>Oroutt</a:t>
            </a:r>
            <a:r>
              <a:rPr lang="en-US" sz="2400" dirty="0" smtClean="0">
                <a:solidFill>
                  <a:srgbClr val="0000CC"/>
                </a:solidFill>
              </a:rPr>
              <a:t> et. al. (2013)</a:t>
            </a:r>
          </a:p>
          <a:p>
            <a:pPr algn="r"/>
            <a:endParaRPr lang="en-US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544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</a:t>
            </a:r>
            <a:r>
              <a:rPr lang="en-US" b="1" dirty="0" smtClean="0">
                <a:solidFill>
                  <a:srgbClr val="00B050"/>
                </a:solidFill>
              </a:rPr>
              <a:t>other life forms </a:t>
            </a:r>
            <a:r>
              <a:rPr lang="en-US" dirty="0" smtClean="0"/>
              <a:t>exists in the deep biosphere?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91600" cy="2895600"/>
          </a:xfrm>
        </p:spPr>
        <p:txBody>
          <a:bodyPr>
            <a:normAutofit/>
          </a:bodyPr>
          <a:lstStyle/>
          <a:p>
            <a:r>
              <a:rPr lang="en-US" dirty="0"/>
              <a:t>Viruses and </a:t>
            </a:r>
            <a:r>
              <a:rPr lang="en-US" dirty="0" smtClean="0"/>
              <a:t>fungi</a:t>
            </a:r>
          </a:p>
          <a:p>
            <a:pPr lvl="1"/>
            <a:r>
              <a:rPr lang="en-US" dirty="0" smtClean="0"/>
              <a:t>Apparently </a:t>
            </a:r>
            <a:r>
              <a:rPr lang="en-US" dirty="0"/>
              <a:t>they are even more abundant  (</a:t>
            </a:r>
            <a:r>
              <a:rPr lang="en-US" dirty="0" err="1" smtClean="0"/>
              <a:t>Engelhardt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Encountered </a:t>
            </a:r>
            <a:r>
              <a:rPr lang="en-US" dirty="0"/>
              <a:t>in all sediment samples ranging up to 100 million years </a:t>
            </a:r>
            <a:r>
              <a:rPr lang="en-US" dirty="0" smtClean="0"/>
              <a:t>old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51816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400" smtClean="0">
                <a:solidFill>
                  <a:srgbClr val="0000CC"/>
                </a:solidFill>
              </a:rPr>
              <a:t>Engelhardt, T, Kallmeyer, J, Cypionka, H, Engelen, B, High virus-to-cell ratios indicate on-going production of viruses in deep subsurface sediments. ISME J, </a:t>
            </a:r>
            <a:r>
              <a:rPr lang="en-US" sz="2400" i="1" smtClean="0">
                <a:solidFill>
                  <a:srgbClr val="0000CC"/>
                </a:solidFill>
              </a:rPr>
              <a:t>8</a:t>
            </a:r>
            <a:r>
              <a:rPr lang="en-US" sz="2400" smtClean="0">
                <a:solidFill>
                  <a:srgbClr val="0000CC"/>
                </a:solidFill>
              </a:rPr>
              <a:t>, 1503–1509 (2014) </a:t>
            </a:r>
            <a:endParaRPr lang="en-US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2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Is the deep biosphere </a:t>
            </a:r>
            <a:r>
              <a:rPr lang="en-US" sz="4000" b="1" dirty="0" smtClean="0">
                <a:solidFill>
                  <a:srgbClr val="00B050"/>
                </a:solidFill>
              </a:rPr>
              <a:t>alive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7724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Evidence </a:t>
            </a:r>
            <a:r>
              <a:rPr lang="en-US" dirty="0"/>
              <a:t>indicates </a:t>
            </a:r>
            <a:r>
              <a:rPr lang="en-US" dirty="0" smtClean="0"/>
              <a:t>yes!</a:t>
            </a:r>
            <a:endParaRPr lang="en-US" dirty="0"/>
          </a:p>
          <a:p>
            <a:r>
              <a:rPr lang="en-US" dirty="0" smtClean="0"/>
              <a:t>It is a </a:t>
            </a:r>
            <a:r>
              <a:rPr lang="en-US" dirty="0"/>
              <a:t>reservoir for such a massive carbon </a:t>
            </a:r>
            <a:r>
              <a:rPr lang="en-US" dirty="0" smtClean="0"/>
              <a:t>biomass.</a:t>
            </a:r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dirty="0" smtClean="0"/>
              <a:t>not just </a:t>
            </a:r>
            <a:r>
              <a:rPr lang="en-US" dirty="0"/>
              <a:t>a collection of buried, non-functioning microbial </a:t>
            </a:r>
            <a:r>
              <a:rPr lang="en-US" dirty="0" smtClean="0"/>
              <a:t>cells.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170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839200" cy="1143000"/>
          </a:xfrm>
          <a:noFill/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The deep biosphere is </a:t>
            </a:r>
            <a:r>
              <a:rPr lang="en-US" sz="4000" b="1" dirty="0" smtClean="0">
                <a:solidFill>
                  <a:srgbClr val="00B050"/>
                </a:solidFill>
              </a:rPr>
              <a:t>diverse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4525963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US" sz="2800" dirty="0"/>
              <a:t>There are a diversity of </a:t>
            </a:r>
            <a:r>
              <a:rPr lang="en-US" sz="2800" dirty="0" smtClean="0"/>
              <a:t>habitats and inhabitants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Microbial habitats are highly distributed in</a:t>
            </a:r>
          </a:p>
          <a:p>
            <a:pPr lvl="2"/>
            <a:r>
              <a:rPr lang="en-US" sz="2800" dirty="0"/>
              <a:t>S</a:t>
            </a:r>
            <a:r>
              <a:rPr lang="en-US" sz="2800" dirty="0" smtClean="0"/>
              <a:t>ediment</a:t>
            </a:r>
            <a:endParaRPr lang="en-US" sz="2800" dirty="0"/>
          </a:p>
          <a:p>
            <a:pPr lvl="2"/>
            <a:r>
              <a:rPr lang="en-US" sz="2800" dirty="0"/>
              <a:t>P</a:t>
            </a:r>
            <a:r>
              <a:rPr lang="en-US" sz="2800" dirty="0" smtClean="0"/>
              <a:t>ore </a:t>
            </a:r>
            <a:r>
              <a:rPr lang="en-US" sz="2800" dirty="0"/>
              <a:t>waters</a:t>
            </a:r>
          </a:p>
          <a:p>
            <a:pPr lvl="2"/>
            <a:r>
              <a:rPr lang="en-US" sz="2800" dirty="0"/>
              <a:t>U</a:t>
            </a:r>
            <a:r>
              <a:rPr lang="en-US" sz="2800" dirty="0" smtClean="0"/>
              <a:t>pper </a:t>
            </a:r>
            <a:r>
              <a:rPr lang="en-US" sz="2800" dirty="0"/>
              <a:t>basaltic crust and </a:t>
            </a:r>
          </a:p>
          <a:p>
            <a:pPr lvl="2"/>
            <a:r>
              <a:rPr lang="en-US" sz="2800" dirty="0"/>
              <a:t>F</a:t>
            </a:r>
            <a:r>
              <a:rPr lang="en-US" sz="2800" dirty="0" smtClean="0"/>
              <a:t>luids </a:t>
            </a:r>
            <a:r>
              <a:rPr lang="en-US" sz="2800" dirty="0"/>
              <a:t>that circulate throughout </a:t>
            </a:r>
          </a:p>
          <a:p>
            <a:r>
              <a:rPr lang="en-US" sz="2800" dirty="0" smtClean="0"/>
              <a:t>Conditions </a:t>
            </a:r>
            <a:r>
              <a:rPr lang="en-US" sz="2800" dirty="0"/>
              <a:t>include wide range of temperature, pressure, pH, and redox conditions </a:t>
            </a:r>
            <a:r>
              <a:rPr lang="en-US" sz="2800" dirty="0" smtClean="0"/>
              <a:t>exists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914400" lvl="2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12970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Introduction to C-DEBI:</a:t>
            </a:r>
            <a:br>
              <a:rPr lang="en-US" dirty="0" smtClean="0"/>
            </a:br>
            <a:r>
              <a:rPr lang="en-US" dirty="0"/>
              <a:t>Center for Dark Energy Biosphere 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517"/>
            <a:ext cx="8229600" cy="4525963"/>
          </a:xfrm>
        </p:spPr>
        <p:txBody>
          <a:bodyPr/>
          <a:lstStyle/>
          <a:p>
            <a:r>
              <a:rPr lang="en-US" dirty="0" smtClean="0"/>
              <a:t>Scientists that study the deep biosphere </a:t>
            </a:r>
          </a:p>
          <a:p>
            <a:r>
              <a:rPr lang="en-US" dirty="0" smtClean="0"/>
              <a:t>Intro video: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www.youtube.com/watch?v=6Hv_JF7_ECQ#t=168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991600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There are </a:t>
            </a:r>
            <a:r>
              <a:rPr lang="en-US" b="1" dirty="0" smtClean="0">
                <a:solidFill>
                  <a:srgbClr val="00B050"/>
                </a:solidFill>
              </a:rPr>
              <a:t>impacts</a:t>
            </a:r>
            <a:r>
              <a:rPr lang="en-US" dirty="0" smtClean="0"/>
              <a:t> of the deep biosphere.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It could </a:t>
            </a:r>
            <a:r>
              <a:rPr lang="en-US" dirty="0"/>
              <a:t>serve as </a:t>
            </a:r>
            <a:r>
              <a:rPr lang="en-US" dirty="0" smtClean="0"/>
              <a:t>an evolutionary forcing.</a:t>
            </a:r>
            <a:endParaRPr lang="en-US" dirty="0"/>
          </a:p>
          <a:p>
            <a:r>
              <a:rPr lang="en-US" dirty="0" smtClean="0"/>
              <a:t>It affects carbon </a:t>
            </a:r>
            <a:r>
              <a:rPr lang="en-US" dirty="0"/>
              <a:t>and nutrient </a:t>
            </a:r>
            <a:r>
              <a:rPr lang="en-US" dirty="0" smtClean="0"/>
              <a:t>cycling.</a:t>
            </a:r>
          </a:p>
          <a:p>
            <a:r>
              <a:rPr lang="en-US" dirty="0" smtClean="0"/>
              <a:t>It alters gradients </a:t>
            </a:r>
            <a:r>
              <a:rPr lang="en-US" dirty="0"/>
              <a:t>on spatial scales ranging from millimeters to kilometers. </a:t>
            </a:r>
            <a:endParaRPr lang="en-US" dirty="0" smtClean="0"/>
          </a:p>
          <a:p>
            <a:r>
              <a:rPr lang="en-US" dirty="0" smtClean="0"/>
              <a:t>It could have </a:t>
            </a:r>
            <a:r>
              <a:rPr lang="en-US" dirty="0"/>
              <a:t>global biogeochemical </a:t>
            </a:r>
            <a:r>
              <a:rPr lang="en-US" dirty="0" smtClean="0"/>
              <a:t>roles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475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So far, scientists </a:t>
            </a:r>
            <a:r>
              <a:rPr lang="en-US" b="1" dirty="0" smtClean="0">
                <a:solidFill>
                  <a:srgbClr val="00B050"/>
                </a:solidFill>
              </a:rPr>
              <a:t>discovered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that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‘</a:t>
            </a:r>
            <a:r>
              <a:rPr lang="en-US" dirty="0"/>
              <a:t>Live’ microbes </a:t>
            </a:r>
            <a:r>
              <a:rPr lang="en-US" dirty="0" smtClean="0"/>
              <a:t>exist </a:t>
            </a:r>
            <a:r>
              <a:rPr lang="en-US" dirty="0"/>
              <a:t>more than 500 feet beneath the </a:t>
            </a:r>
            <a:r>
              <a:rPr lang="en-US" dirty="0" smtClean="0"/>
              <a:t>seafloor. (Biddle et. al. 2012)</a:t>
            </a:r>
          </a:p>
          <a:p>
            <a:r>
              <a:rPr lang="en-US" dirty="0" smtClean="0"/>
              <a:t>Microbes are alive despite </a:t>
            </a:r>
            <a:r>
              <a:rPr lang="en-US" dirty="0"/>
              <a:t>conditions that would be considered </a:t>
            </a:r>
            <a:r>
              <a:rPr lang="en-US" dirty="0" smtClean="0"/>
              <a:t>extreme (</a:t>
            </a:r>
            <a:r>
              <a:rPr lang="en-US" dirty="0"/>
              <a:t>high pressure, </a:t>
            </a:r>
            <a:r>
              <a:rPr lang="en-US" dirty="0" smtClean="0"/>
              <a:t>no oxygen, minimal nutrients). </a:t>
            </a:r>
            <a:endParaRPr lang="en-US" dirty="0"/>
          </a:p>
          <a:p>
            <a:r>
              <a:rPr lang="en-US" dirty="0" smtClean="0"/>
              <a:t>Microbes are reproducing with cell division, assimilating energy and moving around.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24619" y="5562600"/>
            <a:ext cx="83820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400" smtClean="0">
                <a:solidFill>
                  <a:srgbClr val="0000CC"/>
                </a:solidFill>
              </a:rPr>
              <a:t>Biddle, JF, </a:t>
            </a:r>
            <a:r>
              <a:rPr lang="en-US" sz="2400" i="1" smtClean="0">
                <a:solidFill>
                  <a:srgbClr val="0000CC"/>
                </a:solidFill>
              </a:rPr>
              <a:t>et al</a:t>
            </a:r>
            <a:r>
              <a:rPr lang="en-US" sz="2400" smtClean="0">
                <a:solidFill>
                  <a:srgbClr val="0000CC"/>
                </a:solidFill>
              </a:rPr>
              <a:t>., Prospects for the study of evolution in the deep biosphere, Front. Microbiol., 24 January 2012 | doi: 10.3389/fmicb.2011.00285 </a:t>
            </a:r>
          </a:p>
          <a:p>
            <a:pPr algn="r"/>
            <a:endParaRPr lang="en-US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269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far, scientists </a:t>
            </a:r>
            <a:r>
              <a:rPr lang="en-US" b="1" dirty="0" smtClean="0">
                <a:solidFill>
                  <a:srgbClr val="00B050"/>
                </a:solidFill>
              </a:rPr>
              <a:t>discovered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that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Metabolic pathways require sulfate and nitrate </a:t>
            </a:r>
            <a:r>
              <a:rPr lang="en-US" dirty="0"/>
              <a:t>reducing enzymes to generate molecules that store energy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333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far, scientists </a:t>
            </a:r>
            <a:r>
              <a:rPr lang="en-US" b="1" dirty="0">
                <a:solidFill>
                  <a:srgbClr val="00B050"/>
                </a:solidFill>
              </a:rPr>
              <a:t>discovered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that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mRNAs coding for the enzymes involved in the above pathways must be present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76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Scientists made these discoveries using  </a:t>
            </a:r>
            <a:r>
              <a:rPr lang="en-US" b="1" dirty="0" smtClean="0">
                <a:solidFill>
                  <a:srgbClr val="00B050"/>
                </a:solidFill>
              </a:rPr>
              <a:t>genetic material.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72000"/>
          </a:xfrm>
        </p:spPr>
        <p:txBody>
          <a:bodyPr>
            <a:normAutofit/>
          </a:bodyPr>
          <a:lstStyle/>
          <a:p>
            <a:r>
              <a:rPr lang="en-US" dirty="0"/>
              <a:t>Genetic material recovered from deep ocean mud revealed an ecosystem of active bacteria, fungi and other microscopic organisms 5 MYA.</a:t>
            </a:r>
          </a:p>
          <a:p>
            <a:r>
              <a:rPr lang="en-US" dirty="0" smtClean="0"/>
              <a:t>Amino </a:t>
            </a:r>
            <a:r>
              <a:rPr lang="en-US" dirty="0"/>
              <a:t>acids </a:t>
            </a:r>
            <a:r>
              <a:rPr lang="en-US" dirty="0" smtClean="0"/>
              <a:t>beneath </a:t>
            </a:r>
            <a:r>
              <a:rPr lang="en-US" dirty="0"/>
              <a:t>the seafloor are from cells that </a:t>
            </a:r>
            <a:r>
              <a:rPr lang="en-US" dirty="0" smtClean="0"/>
              <a:t>are either living </a:t>
            </a:r>
            <a:r>
              <a:rPr lang="en-US" dirty="0"/>
              <a:t>there </a:t>
            </a:r>
            <a:r>
              <a:rPr lang="en-US" dirty="0" smtClean="0"/>
              <a:t>or have died there and contribute to nitrogen and carbon sources.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845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/>
              <a:t>Scientists made these discoveries using  </a:t>
            </a:r>
            <a:r>
              <a:rPr lang="en-US" b="1" dirty="0">
                <a:solidFill>
                  <a:srgbClr val="00B050"/>
                </a:solidFill>
              </a:rPr>
              <a:t>genetic material.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 mRNA was extracted, the first </a:t>
            </a:r>
            <a:r>
              <a:rPr lang="en-US" dirty="0"/>
              <a:t>successful </a:t>
            </a:r>
            <a:r>
              <a:rPr lang="en-US" dirty="0" smtClean="0"/>
              <a:t>“</a:t>
            </a:r>
            <a:r>
              <a:rPr lang="en-US" dirty="0" err="1"/>
              <a:t>metatranscriptome</a:t>
            </a:r>
            <a:r>
              <a:rPr lang="en-US" dirty="0"/>
              <a:t>,” from the </a:t>
            </a:r>
            <a:r>
              <a:rPr lang="en-US" dirty="0" smtClean="0"/>
              <a:t>deep below the seafloor. </a:t>
            </a:r>
          </a:p>
          <a:p>
            <a:r>
              <a:rPr lang="en-US" dirty="0" smtClean="0"/>
              <a:t>mRNA is good evidence that there are live cells, as it would signal that protein synthesis is taking place.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268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991600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Many </a:t>
            </a:r>
            <a:r>
              <a:rPr lang="en-US" b="1" dirty="0" smtClean="0">
                <a:solidFill>
                  <a:srgbClr val="00B050"/>
                </a:solidFill>
              </a:rPr>
              <a:t>challenges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remain in understanding microbial communities in the deep biosphere.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is their impact on the biogeochemical cycles?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the diversity of the microbial </a:t>
            </a:r>
            <a:r>
              <a:rPr lang="en-US" dirty="0" smtClean="0"/>
              <a:t>community?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the rates of microbial activity?</a:t>
            </a:r>
          </a:p>
        </p:txBody>
      </p:sp>
    </p:spTree>
    <p:extLst>
      <p:ext uri="{BB962C8B-B14F-4D97-AF65-F5344CB8AC3E}">
        <p14:creationId xmlns:p14="http://schemas.microsoft.com/office/powerpoint/2010/main" val="348731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629400" cy="11430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Scientists conducted </a:t>
            </a:r>
            <a:r>
              <a:rPr lang="en-US" b="1" dirty="0" smtClean="0">
                <a:solidFill>
                  <a:srgbClr val="00B050"/>
                </a:solidFill>
              </a:rPr>
              <a:t>research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to answer these questions.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You read three </a:t>
            </a:r>
            <a:r>
              <a:rPr lang="en-US" b="1" dirty="0" smtClean="0">
                <a:solidFill>
                  <a:srgbClr val="00B050"/>
                </a:solidFill>
              </a:rPr>
              <a:t>abstracts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which summarized the studies of these scientific research groups.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Data collected from </a:t>
            </a:r>
            <a:r>
              <a:rPr lang="en-US" b="1" dirty="0" smtClean="0">
                <a:solidFill>
                  <a:srgbClr val="00B050"/>
                </a:solidFill>
              </a:rPr>
              <a:t>genetic material of microorganisms</a:t>
            </a:r>
            <a:r>
              <a:rPr lang="en-US" dirty="0" smtClean="0"/>
              <a:t> from cores in the deep biosphere address these questions</a:t>
            </a:r>
          </a:p>
        </p:txBody>
      </p:sp>
    </p:spTree>
    <p:extLst>
      <p:ext uri="{BB962C8B-B14F-4D97-AF65-F5344CB8AC3E}">
        <p14:creationId xmlns:p14="http://schemas.microsoft.com/office/powerpoint/2010/main" val="377136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What </a:t>
            </a:r>
            <a:r>
              <a:rPr lang="en-US" dirty="0"/>
              <a:t>is their impact on the </a:t>
            </a:r>
            <a:r>
              <a:rPr lang="en-US" b="1" dirty="0">
                <a:solidFill>
                  <a:srgbClr val="00B050"/>
                </a:solidFill>
              </a:rPr>
              <a:t>biogeochemical cycles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Steffen </a:t>
            </a:r>
            <a:r>
              <a:rPr lang="en-US" dirty="0" err="1"/>
              <a:t>Leth</a:t>
            </a:r>
            <a:r>
              <a:rPr lang="en-US" dirty="0"/>
              <a:t> Jorgensen</a:t>
            </a:r>
            <a:r>
              <a:rPr lang="en-US" baseline="30000" dirty="0"/>
              <a:t> </a:t>
            </a:r>
            <a:r>
              <a:rPr lang="en-US" dirty="0"/>
              <a:t>et. al. </a:t>
            </a:r>
            <a:r>
              <a:rPr lang="en-US" dirty="0" smtClean="0"/>
              <a:t>(2012) showed that prokaryotic microbial communities correlated with the geochemistry of the sediments in the Artic.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76400" y="5105400"/>
            <a:ext cx="731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rgbClr val="0000CC"/>
                </a:solidFill>
              </a:rPr>
              <a:t>Jorgensen</a:t>
            </a:r>
            <a:r>
              <a:rPr lang="en-US" sz="2400" baseline="30000" dirty="0">
                <a:solidFill>
                  <a:srgbClr val="0000CC"/>
                </a:solidFill>
              </a:rPr>
              <a:t>,</a:t>
            </a:r>
            <a:r>
              <a:rPr lang="en-US" sz="2400" dirty="0">
                <a:solidFill>
                  <a:srgbClr val="0000CC"/>
                </a:solidFill>
              </a:rPr>
              <a:t> SL, </a:t>
            </a:r>
            <a:r>
              <a:rPr lang="en-US" sz="2400" i="1" dirty="0">
                <a:solidFill>
                  <a:srgbClr val="0000CC"/>
                </a:solidFill>
              </a:rPr>
              <a:t>et al</a:t>
            </a:r>
            <a:r>
              <a:rPr lang="en-US" sz="2400" dirty="0">
                <a:solidFill>
                  <a:srgbClr val="0000CC"/>
                </a:solidFill>
              </a:rPr>
              <a:t>., Correlating microbial community profiles with geochemical data in highly stratified sediments from the Arctic Mid-Ocean Ridge, PNAS, </a:t>
            </a:r>
            <a:r>
              <a:rPr lang="en-US" sz="2400" i="1" dirty="0">
                <a:solidFill>
                  <a:srgbClr val="0000CC"/>
                </a:solidFill>
              </a:rPr>
              <a:t>109</a:t>
            </a:r>
            <a:r>
              <a:rPr lang="en-US" sz="2400" dirty="0">
                <a:solidFill>
                  <a:srgbClr val="0000CC"/>
                </a:solidFill>
              </a:rPr>
              <a:t>, E2846–E2855 (2012) </a:t>
            </a:r>
          </a:p>
        </p:txBody>
      </p:sp>
    </p:spTree>
    <p:extLst>
      <p:ext uri="{BB962C8B-B14F-4D97-AF65-F5344CB8AC3E}">
        <p14:creationId xmlns:p14="http://schemas.microsoft.com/office/powerpoint/2010/main" val="19371260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2</a:t>
            </a:r>
            <a:r>
              <a:rPr lang="en-US" dirty="0" smtClean="0"/>
              <a:t>. </a:t>
            </a:r>
            <a:r>
              <a:rPr lang="en-US" dirty="0"/>
              <a:t>What is the </a:t>
            </a:r>
            <a:r>
              <a:rPr lang="en-US" b="1" dirty="0">
                <a:solidFill>
                  <a:srgbClr val="00B050"/>
                </a:solidFill>
              </a:rPr>
              <a:t>diversity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of the microbial </a:t>
            </a:r>
            <a:r>
              <a:rPr lang="en-US" dirty="0" smtClean="0"/>
              <a:t>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Inagaki et. </a:t>
            </a:r>
            <a:r>
              <a:rPr lang="en-US" dirty="0" smtClean="0"/>
              <a:t>al. (2003) discovered two distinct sediment layers giving rise to different habitats and microorganisms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4899818"/>
            <a:ext cx="8229600" cy="2491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Inagaki, F, et al., </a:t>
            </a:r>
            <a:r>
              <a:rPr lang="en-US" sz="2400" dirty="0" err="1" smtClean="0">
                <a:solidFill>
                  <a:srgbClr val="0000CC"/>
                </a:solidFill>
              </a:rPr>
              <a:t>Sulfurimonas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</a:rPr>
              <a:t>autotrophica</a:t>
            </a:r>
            <a:r>
              <a:rPr lang="en-US" sz="2400" dirty="0" smtClean="0">
                <a:solidFill>
                  <a:srgbClr val="0000CC"/>
                </a:solidFill>
              </a:rPr>
              <a:t> gen. </a:t>
            </a:r>
            <a:r>
              <a:rPr lang="en-US" sz="2400" dirty="0" err="1" smtClean="0">
                <a:solidFill>
                  <a:srgbClr val="0000CC"/>
                </a:solidFill>
              </a:rPr>
              <a:t>nov.</a:t>
            </a:r>
            <a:r>
              <a:rPr lang="en-US" sz="2400" dirty="0" smtClean="0">
                <a:solidFill>
                  <a:srgbClr val="0000CC"/>
                </a:solidFill>
              </a:rPr>
              <a:t>, sp. </a:t>
            </a:r>
            <a:r>
              <a:rPr lang="en-US" sz="2400" dirty="0" err="1" smtClean="0">
                <a:solidFill>
                  <a:srgbClr val="0000CC"/>
                </a:solidFill>
              </a:rPr>
              <a:t>nov.</a:t>
            </a:r>
            <a:r>
              <a:rPr lang="en-US" sz="2400" dirty="0" smtClean="0">
                <a:solidFill>
                  <a:srgbClr val="0000CC"/>
                </a:solidFill>
              </a:rPr>
              <a:t>, a novel sulfur-oxidizing e-</a:t>
            </a:r>
            <a:r>
              <a:rPr lang="en-US" sz="2400" dirty="0" err="1" smtClean="0">
                <a:solidFill>
                  <a:srgbClr val="0000CC"/>
                </a:solidFill>
              </a:rPr>
              <a:t>proteobacterium</a:t>
            </a:r>
            <a:r>
              <a:rPr lang="en-US" sz="2400" dirty="0" smtClean="0">
                <a:solidFill>
                  <a:srgbClr val="0000CC"/>
                </a:solidFill>
              </a:rPr>
              <a:t> isolated from hydrothermal sediments in the Mid-Okinawa trough, Inter J System </a:t>
            </a:r>
            <a:r>
              <a:rPr lang="en-US" sz="2400" dirty="0" err="1" smtClean="0">
                <a:solidFill>
                  <a:srgbClr val="0000CC"/>
                </a:solidFill>
              </a:rPr>
              <a:t>Evol</a:t>
            </a:r>
            <a:r>
              <a:rPr lang="en-US" sz="2400" dirty="0" smtClean="0">
                <a:solidFill>
                  <a:srgbClr val="0000CC"/>
                </a:solidFill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</a:rPr>
              <a:t>Microbiol</a:t>
            </a:r>
            <a:r>
              <a:rPr lang="en-US" sz="2400" dirty="0" smtClean="0">
                <a:solidFill>
                  <a:srgbClr val="0000CC"/>
                </a:solidFill>
              </a:rPr>
              <a:t> , </a:t>
            </a:r>
            <a:r>
              <a:rPr lang="en-US" sz="2400" i="1" dirty="0" smtClean="0">
                <a:solidFill>
                  <a:srgbClr val="0000CC"/>
                </a:solidFill>
              </a:rPr>
              <a:t>53,</a:t>
            </a:r>
            <a:r>
              <a:rPr lang="en-US" sz="2400" dirty="0" smtClean="0">
                <a:solidFill>
                  <a:srgbClr val="0000CC"/>
                </a:solidFill>
              </a:rPr>
              <a:t> 1801–1805 (2003)</a:t>
            </a:r>
            <a:endParaRPr lang="en-US" sz="24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832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C-DEBI Quote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1"/>
            <a:ext cx="8382000" cy="335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“Here, we synthesize recent advances and discoveries pertaining to </a:t>
            </a:r>
            <a:r>
              <a:rPr lang="en-US" dirty="0" smtClean="0">
                <a:solidFill>
                  <a:srgbClr val="00B050"/>
                </a:solidFill>
              </a:rPr>
              <a:t>microbial activity </a:t>
            </a:r>
            <a:r>
              <a:rPr lang="en-US" dirty="0" smtClean="0"/>
              <a:t>in the </a:t>
            </a:r>
            <a:r>
              <a:rPr lang="en-US" dirty="0" smtClean="0">
                <a:solidFill>
                  <a:srgbClr val="00B050"/>
                </a:solidFill>
              </a:rPr>
              <a:t>marine deep subsurface</a:t>
            </a:r>
            <a:r>
              <a:rPr lang="en-US" dirty="0" smtClean="0"/>
              <a:t>, and we highlight topics about which there is still </a:t>
            </a:r>
            <a:r>
              <a:rPr lang="en-US" dirty="0" smtClean="0">
                <a:solidFill>
                  <a:srgbClr val="00B050"/>
                </a:solidFill>
              </a:rPr>
              <a:t>little understanding </a:t>
            </a:r>
            <a:r>
              <a:rPr lang="en-US" dirty="0" smtClean="0"/>
              <a:t>and suggest potential </a:t>
            </a:r>
            <a:r>
              <a:rPr lang="en-US" dirty="0" smtClean="0">
                <a:solidFill>
                  <a:srgbClr val="00B050"/>
                </a:solidFill>
              </a:rPr>
              <a:t>paths forward </a:t>
            </a:r>
            <a:r>
              <a:rPr lang="en-US" dirty="0" smtClean="0"/>
              <a:t>to address them.” (</a:t>
            </a:r>
            <a:r>
              <a:rPr lang="en-US" dirty="0" smtClean="0">
                <a:hlinkClick r:id="rId2"/>
              </a:rPr>
              <a:t>www.darkenergybiosphere.org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04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  <a:noFill/>
        </p:spPr>
        <p:txBody>
          <a:bodyPr>
            <a:normAutofit fontScale="90000"/>
          </a:bodyPr>
          <a:lstStyle/>
          <a:p>
            <a:r>
              <a:rPr lang="en-US" dirty="0"/>
              <a:t>3. What are the </a:t>
            </a:r>
            <a:r>
              <a:rPr lang="en-US" b="1" dirty="0">
                <a:solidFill>
                  <a:srgbClr val="00B050"/>
                </a:solidFill>
              </a:rPr>
              <a:t>rates of microbial activity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Orsi</a:t>
            </a:r>
            <a:r>
              <a:rPr lang="en-US" dirty="0" smtClean="0"/>
              <a:t> et. al. (2013) documented rates of cell division across all three domains of life (bacteria, archaea, </a:t>
            </a:r>
            <a:r>
              <a:rPr lang="en-US" dirty="0" err="1" smtClean="0"/>
              <a:t>eukarya</a:t>
            </a:r>
            <a:r>
              <a:rPr lang="en-US" dirty="0" smtClean="0"/>
              <a:t>) in the deep biosphere indicating overall microbial activities.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33600" y="5486400"/>
            <a:ext cx="67286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err="1">
                <a:solidFill>
                  <a:srgbClr val="0000CC"/>
                </a:solidFill>
              </a:rPr>
              <a:t>Orsi</a:t>
            </a:r>
            <a:r>
              <a:rPr lang="en-US" sz="2400" dirty="0">
                <a:solidFill>
                  <a:srgbClr val="0000CC"/>
                </a:solidFill>
              </a:rPr>
              <a:t>, WD, </a:t>
            </a:r>
            <a:r>
              <a:rPr lang="en-US" sz="2400" i="1" dirty="0">
                <a:solidFill>
                  <a:srgbClr val="0000CC"/>
                </a:solidFill>
              </a:rPr>
              <a:t>et al</a:t>
            </a:r>
            <a:r>
              <a:rPr lang="en-US" sz="2400" dirty="0">
                <a:solidFill>
                  <a:srgbClr val="0000CC"/>
                </a:solidFill>
              </a:rPr>
              <a:t>., Gene expression in the deep biosphere, Nature, </a:t>
            </a:r>
            <a:r>
              <a:rPr lang="en-US" sz="2400" i="1" dirty="0">
                <a:solidFill>
                  <a:srgbClr val="0000CC"/>
                </a:solidFill>
              </a:rPr>
              <a:t>499</a:t>
            </a:r>
            <a:r>
              <a:rPr lang="en-US" sz="2400" dirty="0">
                <a:solidFill>
                  <a:srgbClr val="0000CC"/>
                </a:solidFill>
              </a:rPr>
              <a:t>, 205-208 (2013)</a:t>
            </a:r>
          </a:p>
        </p:txBody>
      </p:sp>
    </p:spTree>
    <p:extLst>
      <p:ext uri="{BB962C8B-B14F-4D97-AF65-F5344CB8AC3E}">
        <p14:creationId xmlns:p14="http://schemas.microsoft.com/office/powerpoint/2010/main" val="22752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Life in the Sub-</a:t>
            </a:r>
            <a:r>
              <a:rPr lang="en-US" dirty="0" err="1"/>
              <a:t>S</a:t>
            </a:r>
            <a:r>
              <a:rPr lang="en-US" dirty="0" err="1" smtClean="0"/>
              <a:t>eabottom</a:t>
            </a:r>
            <a:r>
              <a:rPr lang="en-US" dirty="0" smtClean="0"/>
              <a:t> Biosphere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By the time you get 100 meters down, the bacteria are eating the leftovers of the leftovers of the leftovers of the leftovers — and they are still yummy for </a:t>
            </a:r>
            <a:r>
              <a:rPr lang="en-US" dirty="0" smtClean="0"/>
              <a:t>bacteria.” (Biddle, 2012)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150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060" y="3248931"/>
            <a:ext cx="5945879" cy="122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6414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00CC"/>
                </a:solidFill>
              </a:rPr>
              <a:t>Is there life </a:t>
            </a:r>
            <a:r>
              <a:rPr lang="en-US" b="1" dirty="0" smtClean="0">
                <a:solidFill>
                  <a:srgbClr val="0000CC"/>
                </a:solidFill>
              </a:rPr>
              <a:t>beneath the surface </a:t>
            </a:r>
            <a:r>
              <a:rPr lang="en-US" b="1" dirty="0">
                <a:solidFill>
                  <a:srgbClr val="0000CC"/>
                </a:solidFill>
              </a:rPr>
              <a:t>of the </a:t>
            </a:r>
            <a:r>
              <a:rPr lang="en-US" b="1" dirty="0" smtClean="0">
                <a:solidFill>
                  <a:srgbClr val="0000CC"/>
                </a:solidFill>
              </a:rPr>
              <a:t>ocean bottom?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32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History</a:t>
            </a:r>
            <a:r>
              <a:rPr lang="en-US" dirty="0" smtClean="0"/>
              <a:t> indicates </a:t>
            </a:r>
            <a:r>
              <a:rPr lang="en-US" b="1" dirty="0" smtClean="0">
                <a:solidFill>
                  <a:srgbClr val="00B050"/>
                </a:solidFill>
              </a:rPr>
              <a:t>life</a:t>
            </a:r>
            <a:r>
              <a:rPr lang="en-US" dirty="0" smtClean="0"/>
              <a:t> is possible beneath the seafloor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existence of possible living organisms so deep beneath the seafloor was 1</a:t>
            </a:r>
            <a:r>
              <a:rPr lang="en-US" baseline="30000" dirty="0" smtClean="0"/>
              <a:t>st</a:t>
            </a:r>
            <a:r>
              <a:rPr lang="en-US" dirty="0" smtClean="0"/>
              <a:t> realized 1920s</a:t>
            </a:r>
            <a:r>
              <a:rPr lang="en-US" dirty="0"/>
              <a:t> </a:t>
            </a:r>
            <a:r>
              <a:rPr lang="en-US" dirty="0" smtClean="0"/>
              <a:t>from studies </a:t>
            </a:r>
            <a:r>
              <a:rPr lang="en-US" dirty="0"/>
              <a:t>of bacteria </a:t>
            </a:r>
            <a:r>
              <a:rPr lang="en-US" dirty="0" smtClean="0"/>
              <a:t>from oil well drill fluids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00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Chemical reactions </a:t>
            </a:r>
            <a:r>
              <a:rPr lang="en-US" dirty="0" smtClean="0"/>
              <a:t>also led to an indirect realization of </a:t>
            </a:r>
            <a:r>
              <a:rPr lang="en-US" b="1" dirty="0" smtClean="0">
                <a:solidFill>
                  <a:srgbClr val="00B050"/>
                </a:solidFill>
              </a:rPr>
              <a:t>life </a:t>
            </a:r>
            <a:r>
              <a:rPr lang="en-US" dirty="0" smtClean="0"/>
              <a:t>there.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 smtClean="0"/>
              <a:t>If there existed aquifers beneath the seafloor through which fluids circulated, chemical reactions had to be occurring between the seawater and the rocks</a:t>
            </a:r>
          </a:p>
          <a:p>
            <a:r>
              <a:rPr lang="en-US" dirty="0" smtClean="0"/>
              <a:t>Those chemical </a:t>
            </a:r>
            <a:r>
              <a:rPr lang="en-US" dirty="0"/>
              <a:t>reactions </a:t>
            </a:r>
            <a:r>
              <a:rPr lang="en-US" dirty="0" smtClean="0"/>
              <a:t>could sustain </a:t>
            </a:r>
            <a:r>
              <a:rPr lang="en-US" i="1" dirty="0" smtClean="0"/>
              <a:t>in situ </a:t>
            </a:r>
            <a:r>
              <a:rPr lang="en-US" dirty="0" smtClean="0"/>
              <a:t>life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75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Also, </a:t>
            </a:r>
            <a:r>
              <a:rPr lang="en-US" b="1" dirty="0" smtClean="0">
                <a:solidFill>
                  <a:srgbClr val="00B050"/>
                </a:solidFill>
              </a:rPr>
              <a:t>ocean cores </a:t>
            </a:r>
            <a:r>
              <a:rPr lang="en-US" dirty="0" smtClean="0"/>
              <a:t>gave evidence of </a:t>
            </a:r>
            <a:r>
              <a:rPr lang="en-US" b="1" dirty="0" smtClean="0">
                <a:solidFill>
                  <a:srgbClr val="00B050"/>
                </a:solidFill>
              </a:rPr>
              <a:t>life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Bartholomew</a:t>
            </a:r>
            <a:r>
              <a:rPr lang="en-US" dirty="0"/>
              <a:t>, JW and </a:t>
            </a:r>
            <a:r>
              <a:rPr lang="en-US" dirty="0" err="1"/>
              <a:t>Rittenberg</a:t>
            </a:r>
            <a:r>
              <a:rPr lang="en-US" dirty="0"/>
              <a:t>, SC, </a:t>
            </a:r>
            <a:r>
              <a:rPr lang="en-US" dirty="0" err="1"/>
              <a:t>Thermophilic</a:t>
            </a:r>
            <a:r>
              <a:rPr lang="en-US" dirty="0"/>
              <a:t> bacteria from deep ocean bottom cores</a:t>
            </a:r>
            <a:r>
              <a:rPr lang="en-US" b="1" dirty="0"/>
              <a:t>, </a:t>
            </a:r>
            <a:r>
              <a:rPr lang="en-US" dirty="0"/>
              <a:t>J </a:t>
            </a:r>
            <a:r>
              <a:rPr lang="en-US" dirty="0" err="1"/>
              <a:t>Bacteriol</a:t>
            </a:r>
            <a:r>
              <a:rPr lang="en-US" dirty="0"/>
              <a:t>. (1949) </a:t>
            </a:r>
            <a:r>
              <a:rPr lang="en-US" u="sng" dirty="0"/>
              <a:t>57</a:t>
            </a:r>
            <a:r>
              <a:rPr lang="en-US" dirty="0"/>
              <a:t>, 658.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7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915400" cy="147002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So, what is the logic in </a:t>
            </a:r>
            <a:r>
              <a:rPr lang="en-US" sz="4000" b="1" dirty="0" smtClean="0">
                <a:solidFill>
                  <a:srgbClr val="00B050"/>
                </a:solidFill>
              </a:rPr>
              <a:t>analyzing cores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3731" y="1676400"/>
            <a:ext cx="8299270" cy="3382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dirty="0">
                <a:solidFill>
                  <a:schemeClr val="tx1"/>
                </a:solidFill>
              </a:rPr>
              <a:t>The burial of sinking carbon </a:t>
            </a:r>
            <a:r>
              <a:rPr lang="en-US" sz="3600" dirty="0" smtClean="0">
                <a:solidFill>
                  <a:schemeClr val="tx1"/>
                </a:solidFill>
              </a:rPr>
              <a:t>model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Carbon sinks from the surface and lands on seafloor sediment.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Since sediment is also ‘snowing’ onto the seafloor, the carbon and sediment snow are co-buried, and pushed further down by newer material landing over it.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9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/>
            <a:r>
              <a:rPr lang="en-US" dirty="0" smtClean="0"/>
              <a:t>What have the </a:t>
            </a:r>
            <a:r>
              <a:rPr lang="en-US" b="1" dirty="0" smtClean="0">
                <a:solidFill>
                  <a:srgbClr val="00B050"/>
                </a:solidFill>
              </a:rPr>
              <a:t>cores revealed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diversity </a:t>
            </a:r>
            <a:r>
              <a:rPr lang="en-US" dirty="0"/>
              <a:t>of </a:t>
            </a:r>
            <a:r>
              <a:rPr lang="en-US" dirty="0" smtClean="0"/>
              <a:t>living microorganisms and remnants of organisms</a:t>
            </a:r>
          </a:p>
          <a:p>
            <a:pPr lvl="1"/>
            <a:r>
              <a:rPr lang="en-US" dirty="0" smtClean="0"/>
              <a:t>They operate at an extremely slow rate.</a:t>
            </a:r>
            <a:endParaRPr lang="en-US" dirty="0"/>
          </a:p>
          <a:p>
            <a:pPr lvl="1"/>
            <a:r>
              <a:rPr lang="en-US" dirty="0" smtClean="0"/>
              <a:t>They appear to have longevity – tens of thousands of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1492</Words>
  <Application>Microsoft Office PowerPoint</Application>
  <PresentationFormat>On-screen Show (4:3)</PresentationFormat>
  <Paragraphs>130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The Sub-Seabottom Biosphere</vt:lpstr>
      <vt:lpstr>Introduction to C-DEBI: Center for Dark Energy Biosphere Investigations</vt:lpstr>
      <vt:lpstr>C-DEBI Quote</vt:lpstr>
      <vt:lpstr>Is there life beneath the surface of the ocean bottom?</vt:lpstr>
      <vt:lpstr>History indicates life is possible beneath the seafloor </vt:lpstr>
      <vt:lpstr>Chemical reactions also led to an indirect realization of life there.</vt:lpstr>
      <vt:lpstr>Also, ocean cores gave evidence of life.</vt:lpstr>
      <vt:lpstr>So, what is the logic in analyzing cores?</vt:lpstr>
      <vt:lpstr>What have the cores revealed?</vt:lpstr>
      <vt:lpstr>What is this slow rate?</vt:lpstr>
      <vt:lpstr>The relevance of slow rates is that it alters the planet’s chemistry.</vt:lpstr>
      <vt:lpstr>Questions arise about these microbial communities.</vt:lpstr>
      <vt:lpstr>What are the quantity and concentration of these microbial communities?</vt:lpstr>
      <vt:lpstr>What depth range do these microbial communities live at?</vt:lpstr>
      <vt:lpstr>Are there limits for these microbial communities? </vt:lpstr>
      <vt:lpstr>Are these microorganisms really alive?</vt:lpstr>
      <vt:lpstr>What other life forms exists in the deep biosphere? </vt:lpstr>
      <vt:lpstr>Is the deep biosphere alive?</vt:lpstr>
      <vt:lpstr>The deep biosphere is diverse.</vt:lpstr>
      <vt:lpstr>There are impacts of the deep biosphere.</vt:lpstr>
      <vt:lpstr>So far, scientists discovered that …</vt:lpstr>
      <vt:lpstr>So far, scientists discovered that …</vt:lpstr>
      <vt:lpstr>So far, scientists discovered that …</vt:lpstr>
      <vt:lpstr>Scientists made these discoveries using  genetic material.</vt:lpstr>
      <vt:lpstr>Scientists made these discoveries using  genetic material.</vt:lpstr>
      <vt:lpstr>Many challenges remain in understanding microbial communities in the deep biosphere.</vt:lpstr>
      <vt:lpstr>Scientists conducted research to answer these questions.</vt:lpstr>
      <vt:lpstr>1. What is their impact on the biogeochemical cycles?</vt:lpstr>
      <vt:lpstr>2. What is the diversity of the microbial community?</vt:lpstr>
      <vt:lpstr>3. What are the rates of microbial activity? </vt:lpstr>
      <vt:lpstr>Life in the Sub-Seabottom Biosphere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esat atikkan</dc:creator>
  <cp:lastModifiedBy>Allan James</cp:lastModifiedBy>
  <cp:revision>52</cp:revision>
  <dcterms:created xsi:type="dcterms:W3CDTF">2014-11-10T21:59:07Z</dcterms:created>
  <dcterms:modified xsi:type="dcterms:W3CDTF">2015-05-21T21:29:36Z</dcterms:modified>
</cp:coreProperties>
</file>