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034" autoAdjust="0"/>
  </p:normalViewPr>
  <p:slideViewPr>
    <p:cSldViewPr snapToGrid="0" snapToObjects="1">
      <p:cViewPr>
        <p:scale>
          <a:sx n="87" d="100"/>
          <a:sy n="87" d="100"/>
        </p:scale>
        <p:origin x="-23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2085B-4D34-470E-99A0-FDA61F2AA304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7F3DF-D2E4-47BC-A28C-515A46111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02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lecture is designed</a:t>
            </a:r>
            <a:r>
              <a:rPr lang="en-US" baseline="0" dirty="0" smtClean="0"/>
              <a:t> for Microbiology for Health Science Majors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7F3DF-D2E4-47BC-A28C-515A461113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4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http://youtu.be/wiYzGL4iTY8: shorter CDEBI introduction science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7F3DF-D2E4-47BC-A28C-515A461113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57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Recall</a:t>
            </a:r>
            <a:r>
              <a:rPr lang="en-US" baseline="0" dirty="0" smtClean="0"/>
              <a:t> the good about microbes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7F3DF-D2E4-47BC-A28C-515A461113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18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Bad about microbes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7F3DF-D2E4-47BC-A28C-515A461113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00F4-9C1A-7849-9AE6-5B8F7F1693B1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622-39F3-7D40-8104-B0C54DE91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00F4-9C1A-7849-9AE6-5B8F7F1693B1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622-39F3-7D40-8104-B0C54DE91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00F4-9C1A-7849-9AE6-5B8F7F1693B1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622-39F3-7D40-8104-B0C54DE91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00F4-9C1A-7849-9AE6-5B8F7F1693B1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622-39F3-7D40-8104-B0C54DE91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00F4-9C1A-7849-9AE6-5B8F7F1693B1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622-39F3-7D40-8104-B0C54DE91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00F4-9C1A-7849-9AE6-5B8F7F1693B1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622-39F3-7D40-8104-B0C54DE91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00F4-9C1A-7849-9AE6-5B8F7F1693B1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622-39F3-7D40-8104-B0C54DE91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00F4-9C1A-7849-9AE6-5B8F7F1693B1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622-39F3-7D40-8104-B0C54DE91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00F4-9C1A-7849-9AE6-5B8F7F1693B1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622-39F3-7D40-8104-B0C54DE91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00F4-9C1A-7849-9AE6-5B8F7F1693B1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622-39F3-7D40-8104-B0C54DE91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00F4-9C1A-7849-9AE6-5B8F7F1693B1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622-39F3-7D40-8104-B0C54DE91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F00F4-9C1A-7849-9AE6-5B8F7F1693B1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46622-39F3-7D40-8104-B0C54DE910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news.sciencemag.org/health/2014/11/mysterious-sea-star-killer-probably-viru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sSN1psBeX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meet94883045.adobeconnect.com/nov18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pr.org/blogs/health/2013/11/18/244526773/gut-bacteria-might-guide-the-workings-of-our-minds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6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8450" y="543984"/>
            <a:ext cx="3576638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le 2"/>
          <p:cNvSpPr>
            <a:spLocks/>
          </p:cNvSpPr>
          <p:nvPr/>
        </p:nvSpPr>
        <p:spPr bwMode="auto">
          <a:xfrm>
            <a:off x="103188" y="1729319"/>
            <a:ext cx="4572000" cy="12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0" bIns="46038">
            <a:prstTxWarp prst="textNoShape">
              <a:avLst/>
            </a:prstTxWarp>
          </a:bodyPr>
          <a:lstStyle/>
          <a:p>
            <a:pPr algn="ctr" defTabSz="914400" eaLnBrk="1" hangingPunct="1"/>
            <a:r>
              <a:rPr lang="en-US" sz="3600" b="1" dirty="0" smtClean="0">
                <a:latin typeface="Arial" pitchFamily="8" charset="0"/>
                <a:cs typeface="Arial" pitchFamily="8" charset="0"/>
              </a:rPr>
              <a:t>Host </a:t>
            </a:r>
            <a:r>
              <a:rPr lang="en-US" sz="3600" b="1" dirty="0">
                <a:latin typeface="Arial" pitchFamily="8" charset="0"/>
                <a:cs typeface="Arial" pitchFamily="8" charset="0"/>
              </a:rPr>
              <a:t>Microbe Interactions</a:t>
            </a: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0" y="6578600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1" hangingPunct="1"/>
            <a:r>
              <a:rPr lang="en-US" sz="800" b="1">
                <a:latin typeface="Arial" pitchFamily="8" charset="0"/>
                <a:cs typeface="Arial" pitchFamily="8" charset="0"/>
              </a:rPr>
              <a:t>Copyright © McGraw-Hill Education. Permission required for reproduction or display</a:t>
            </a:r>
            <a:r>
              <a:rPr lang="en-US" sz="800">
                <a:latin typeface="Arial" pitchFamily="8" charset="0"/>
                <a:cs typeface="Arial" pitchFamily="8" charset="0"/>
              </a:rPr>
              <a:t>.</a:t>
            </a:r>
            <a:endParaRPr lang="en-US" sz="800" b="1">
              <a:latin typeface="Arial" pitchFamily="8" charset="0"/>
              <a:cs typeface="Arial" pitchFamily="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Indigenous Biota </a:t>
            </a:r>
            <a:b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</a:b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of Specific Regions</a:t>
            </a:r>
          </a:p>
        </p:txBody>
      </p:sp>
      <p:pic>
        <p:nvPicPr>
          <p:cNvPr id="17411" name="Picture 4" descr="cow02435_t13_04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803401"/>
            <a:ext cx="7620000" cy="495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Arial" pitchFamily="8" charset="0"/>
                <a:ea typeface="ＭＳ Ｐゴシック" pitchFamily="8" charset="-128"/>
              </a:rPr>
              <a:t>The Bad: Colonization, Infection, Disease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325033"/>
            <a:ext cx="8229600" cy="500591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>
                <a:latin typeface="Arial" pitchFamily="8" charset="0"/>
                <a:ea typeface="ＭＳ Ｐゴシック" pitchFamily="8" charset="-128"/>
              </a:rPr>
              <a:t>Infection: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Pathogenic microorganisms penetrate host defenses, enter the tissues, and multiply</a:t>
            </a:r>
          </a:p>
          <a:p>
            <a:pPr eaLnBrk="1" hangingPunct="1">
              <a:lnSpc>
                <a:spcPct val="90000"/>
              </a:lnSpc>
            </a:pPr>
            <a:r>
              <a:rPr lang="en-US" b="1">
                <a:latin typeface="Arial" pitchFamily="8" charset="0"/>
                <a:ea typeface="ＭＳ Ｐゴシック" pitchFamily="8" charset="-128"/>
              </a:rPr>
              <a:t>Pathologic state: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Cumulative effects of infection damage 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Disruption of tissues and organs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Results in </a:t>
            </a:r>
            <a:r>
              <a:rPr lang="en-US" b="1">
                <a:latin typeface="Arial" pitchFamily="8" charset="0"/>
              </a:rPr>
              <a:t>disease</a:t>
            </a:r>
            <a:endParaRPr lang="en-US">
              <a:latin typeface="Arial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389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Arial" pitchFamily="8" charset="0"/>
                <a:ea typeface="ＭＳ Ｐゴシック" pitchFamily="8" charset="-128"/>
              </a:rPr>
              <a:t>The Bad: Colonization, Infection, Disease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325033"/>
            <a:ext cx="8229600" cy="500591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200" b="1">
                <a:latin typeface="Arial" pitchFamily="8" charset="0"/>
                <a:ea typeface="ＭＳ Ｐゴシック" pitchFamily="8" charset="-128"/>
              </a:rPr>
              <a:t>Disease: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Arial" pitchFamily="8" charset="0"/>
              </a:rPr>
              <a:t>Any deviation from health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Arial" pitchFamily="8" charset="0"/>
              </a:rPr>
              <a:t>Factors that cause disease: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700">
                <a:latin typeface="Arial" pitchFamily="8" charset="0"/>
              </a:rPr>
              <a:t>Infections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700">
                <a:latin typeface="Arial" pitchFamily="8" charset="0"/>
              </a:rPr>
              <a:t>Diet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700">
                <a:latin typeface="Arial" pitchFamily="8" charset="0"/>
              </a:rPr>
              <a:t>Genetics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700">
                <a:latin typeface="Arial" pitchFamily="8" charset="0"/>
              </a:rPr>
              <a:t>Aging 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b="1">
                <a:latin typeface="Arial" pitchFamily="8" charset="0"/>
                <a:ea typeface="ＭＳ Ｐゴシック" pitchFamily="8" charset="-128"/>
              </a:rPr>
              <a:t>Infectious disease: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Arial" pitchFamily="8" charset="0"/>
              </a:rPr>
              <a:t>Disruption of tissues or organs caused by microbes or their products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Arial" pitchFamily="8" charset="0"/>
                <a:hlinkClick r:id="rId2"/>
              </a:rPr>
              <a:t>http://news.sciencemag.org/health/2014/11/mysterious-sea-star-killer-probably-virus</a:t>
            </a:r>
            <a:endParaRPr lang="en-US" sz="2000">
              <a:latin typeface="Arial" pitchFamily="8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>
              <a:latin typeface="Arial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043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ctrTitle"/>
          </p:nvPr>
        </p:nvSpPr>
        <p:spPr>
          <a:xfrm>
            <a:off x="685800" y="855134"/>
            <a:ext cx="7772400" cy="2745317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/>
            </a:r>
            <a:br>
              <a:rPr lang="en-US">
                <a:latin typeface="Arial" pitchFamily="8" charset="0"/>
                <a:ea typeface="ＭＳ Ｐゴシック" pitchFamily="8" charset="-128"/>
              </a:rPr>
            </a:br>
            <a:r>
              <a:rPr lang="en-US">
                <a:latin typeface="Arial" pitchFamily="8" charset="0"/>
                <a:ea typeface="ＭＳ Ｐゴシック" pitchFamily="8" charset="-128"/>
              </a:rPr>
              <a:t>The Progress of an Infection </a:t>
            </a:r>
          </a:p>
        </p:txBody>
      </p:sp>
    </p:spTree>
    <p:extLst>
      <p:ext uri="{BB962C8B-B14F-4D97-AF65-F5344CB8AC3E}">
        <p14:creationId xmlns:p14="http://schemas.microsoft.com/office/powerpoint/2010/main" val="4003691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The Progress of Infection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/>
          <a:lstStyle/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Pathogen: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A microbe whose relationship with its host is parasitic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Results in infection and disease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Type and severity of infection depend on both the pathogenicity of the organism and the condition of the host</a:t>
            </a:r>
          </a:p>
        </p:txBody>
      </p:sp>
    </p:spTree>
    <p:extLst>
      <p:ext uri="{BB962C8B-B14F-4D97-AF65-F5344CB8AC3E}">
        <p14:creationId xmlns:p14="http://schemas.microsoft.com/office/powerpoint/2010/main" val="1106922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33867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The Progress of Infection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176868"/>
            <a:ext cx="8229600" cy="527261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700" b="1">
                <a:latin typeface="Arial" pitchFamily="8" charset="0"/>
                <a:ea typeface="ＭＳ Ｐゴシック" pitchFamily="8" charset="-128"/>
              </a:rPr>
              <a:t>Pathogenicity: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Describes an organism’s potential to cause infection or disease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b="1">
                <a:latin typeface="Arial" pitchFamily="8" charset="0"/>
                <a:ea typeface="ＭＳ Ｐゴシック" pitchFamily="8" charset="-128"/>
              </a:rPr>
              <a:t>True pathogens: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Capable of causing disease in healthy persons with normal immune defenses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b="1">
                <a:latin typeface="Arial" pitchFamily="8" charset="0"/>
                <a:ea typeface="ＭＳ Ｐゴシック" pitchFamily="8" charset="-128"/>
              </a:rPr>
              <a:t>Opportunistic pathogens: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Cause disease when: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>
                <a:latin typeface="Arial" pitchFamily="8" charset="0"/>
              </a:rPr>
              <a:t>The host’s defenses are compromised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>
                <a:latin typeface="Arial" pitchFamily="8" charset="0"/>
              </a:rPr>
              <a:t>When they become established in a part of the body that is not natural to them</a:t>
            </a:r>
          </a:p>
          <a:p>
            <a:pPr eaLnBrk="1" hangingPunct="1">
              <a:lnSpc>
                <a:spcPct val="80000"/>
              </a:lnSpc>
              <a:buFont typeface="Arial" pitchFamily="8" charset="0"/>
              <a:buChar char="–"/>
            </a:pPr>
            <a:endParaRPr lang="en-US" sz="2700">
              <a:latin typeface="Arial" pitchFamily="8" charset="0"/>
              <a:ea typeface="ＭＳ Ｐゴシック" pitchFamily="8" charset="-128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>
              <a:latin typeface="Arial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81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itchFamily="8" charset="0"/>
              <a:ea typeface="ＭＳ Ｐゴシック" pitchFamily="8" charset="-128"/>
            </a:endParaRPr>
          </a:p>
        </p:txBody>
      </p:sp>
      <p:pic>
        <p:nvPicPr>
          <p:cNvPr id="23555" name="Content Placeholder 3" descr="cow02435_t13_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07" r="-182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150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The Progress of Infection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/>
          <a:lstStyle/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Virulence: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The relative severity of the disease caused by a particular microorganism</a:t>
            </a:r>
          </a:p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Virulence factor: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Any characteristic or structure of the microbe that contributes to toxin production or induction of an injurious host response</a:t>
            </a:r>
          </a:p>
          <a:p>
            <a:pPr eaLnBrk="1" hangingPunct="1">
              <a:buFont typeface="Arial" pitchFamily="8" charset="0"/>
              <a:buNone/>
            </a:pPr>
            <a:endParaRPr lang="en-US">
              <a:latin typeface="Arial" pitchFamily="8" charset="0"/>
              <a:ea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2636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The Progress of Infection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Biosafety Levels (BSL):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A system of biosafety categories adopted by the Centers for Disease Control and Prevention (CDC)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Based on the general degree of pathogenicity and the relative danger in handling these pathogens</a:t>
            </a:r>
          </a:p>
        </p:txBody>
      </p:sp>
    </p:spTree>
    <p:extLst>
      <p:ext uri="{BB962C8B-B14F-4D97-AF65-F5344CB8AC3E}">
        <p14:creationId xmlns:p14="http://schemas.microsoft.com/office/powerpoint/2010/main" val="3493797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The Progress of Infection</a:t>
            </a:r>
          </a:p>
        </p:txBody>
      </p:sp>
      <p:pic>
        <p:nvPicPr>
          <p:cNvPr id="26627" name="Picture 5" descr="cow02435_t13_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9" y="1473200"/>
            <a:ext cx="7096125" cy="523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8798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1030288" y="1763184"/>
            <a:ext cx="457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/>
              <a:t>What is CDEBI</a:t>
            </a:r>
          </a:p>
          <a:p>
            <a:pPr eaLnBrk="1" hangingPunct="1"/>
            <a:r>
              <a:rPr lang="en-US" dirty="0">
                <a:hlinkClick r:id="rId3"/>
              </a:rPr>
              <a:t>https://www.youtube.com/watch?v=8sSN1psBeXk</a:t>
            </a:r>
            <a:r>
              <a:rPr lang="en-US" dirty="0"/>
              <a:t> 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Let me introduce Lily </a:t>
            </a:r>
            <a:r>
              <a:rPr lang="en-US" dirty="0" err="1"/>
              <a:t>Momper</a:t>
            </a:r>
            <a:endParaRPr lang="en-US" dirty="0"/>
          </a:p>
          <a:p>
            <a:pPr eaLnBrk="1" hangingPunct="1"/>
            <a:r>
              <a:rPr lang="en-US" b="1" dirty="0">
                <a:hlinkClick r:id="rId4"/>
              </a:rPr>
              <a:t>https://meet94883045.adobeconnect.com/nov18/</a:t>
            </a:r>
            <a:r>
              <a:rPr lang="en-US" b="1" dirty="0"/>
              <a:t> </a:t>
            </a:r>
            <a:endParaRPr lang="en-US" dirty="0"/>
          </a:p>
        </p:txBody>
      </p:sp>
      <p:pic>
        <p:nvPicPr>
          <p:cNvPr id="4099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8525" y="850900"/>
            <a:ext cx="2744788" cy="3659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>
                <a:latin typeface="Arial" pitchFamily="8" charset="0"/>
                <a:ea typeface="ＭＳ Ｐゴシック" pitchFamily="8" charset="-128"/>
              </a:rPr>
              <a:t>Becoming Established:  Step One – Portals of Entry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684"/>
            <a:ext cx="8229600" cy="4622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Portal of entry: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A characteristic route taken by a microbe to initiate infection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Usually through skin or mucous membranes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ea typeface="+mn-ea"/>
              </a:rPr>
              <a:t>Exogenous:</a:t>
            </a:r>
            <a:r>
              <a:rPr lang="en-US" dirty="0" smtClean="0">
                <a:ea typeface="+mn-ea"/>
              </a:rPr>
              <a:t>  originating from outside the body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The environment, another person, or animal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ea typeface="+mn-ea"/>
              </a:rPr>
              <a:t>Endogenous:  </a:t>
            </a:r>
            <a:r>
              <a:rPr lang="en-US" dirty="0" smtClean="0">
                <a:ea typeface="+mn-ea"/>
              </a:rPr>
              <a:t>already existing in the body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Normal biota or a previously silent infection</a:t>
            </a:r>
          </a:p>
        </p:txBody>
      </p:sp>
    </p:spTree>
    <p:extLst>
      <p:ext uri="{BB962C8B-B14F-4D97-AF65-F5344CB8AC3E}">
        <p14:creationId xmlns:p14="http://schemas.microsoft.com/office/powerpoint/2010/main" val="575339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Skin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634068"/>
            <a:ext cx="8229600" cy="4815417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Sites of entry: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Nicks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Abrasions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Punctures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Conjunctiva </a:t>
            </a:r>
          </a:p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Intact skin - very tough barrier</a:t>
            </a:r>
          </a:p>
        </p:txBody>
      </p:sp>
    </p:spTree>
    <p:extLst>
      <p:ext uri="{BB962C8B-B14F-4D97-AF65-F5344CB8AC3E}">
        <p14:creationId xmlns:p14="http://schemas.microsoft.com/office/powerpoint/2010/main" val="2602103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The Gastrointestinal 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515408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Entry through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food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drink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other ingested substances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MS PGothic" pitchFamily="34" charset="-128"/>
              </a:rPr>
              <a:t>Adapted to survive digestive enzymes and abrupt pH changes</a:t>
            </a:r>
          </a:p>
        </p:txBody>
      </p:sp>
    </p:spTree>
    <p:extLst>
      <p:ext uri="{BB962C8B-B14F-4D97-AF65-F5344CB8AC3E}">
        <p14:creationId xmlns:p14="http://schemas.microsoft.com/office/powerpoint/2010/main" val="736106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Respiratory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Openings to the respiratory tract: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Oral cavity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Nasal cavity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Continuous mucous membrane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Upper respiratory tract, sinuses, and auditory tubes.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Microbes often transferred from one site to another</a:t>
            </a:r>
          </a:p>
        </p:txBody>
      </p:sp>
    </p:spTree>
    <p:extLst>
      <p:ext uri="{BB962C8B-B14F-4D97-AF65-F5344CB8AC3E}">
        <p14:creationId xmlns:p14="http://schemas.microsoft.com/office/powerpoint/2010/main" val="2346132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19051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Urogenital System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7200" y="1162052"/>
            <a:ext cx="8229600" cy="52874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700" b="1">
                <a:latin typeface="Arial" pitchFamily="8" charset="0"/>
                <a:ea typeface="ＭＳ Ｐゴシック" pitchFamily="8" charset="-128"/>
              </a:rPr>
              <a:t>Sexually transmitted infections (STIs):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Account for 4% of infections worldwide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13 million new cases in the U.S. each year</a:t>
            </a:r>
          </a:p>
          <a:p>
            <a:pPr eaLnBrk="1" hangingPunct="1">
              <a:lnSpc>
                <a:spcPct val="80000"/>
              </a:lnSpc>
            </a:pPr>
            <a:r>
              <a:rPr lang="en-US" sz="2700">
                <a:latin typeface="Arial" pitchFamily="8" charset="0"/>
                <a:ea typeface="ＭＳ Ｐゴシック" pitchFamily="8" charset="-128"/>
              </a:rPr>
              <a:t>Entry points through the skin or mucosa of: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Penis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External genitalia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Vagina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Cervix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Urethra </a:t>
            </a:r>
          </a:p>
          <a:p>
            <a:pPr eaLnBrk="1" hangingPunct="1">
              <a:lnSpc>
                <a:spcPct val="80000"/>
              </a:lnSpc>
            </a:pPr>
            <a:endParaRPr lang="en-US" sz="2700">
              <a:latin typeface="Arial" pitchFamily="8" charset="0"/>
              <a:ea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5269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Urogenital Portals of Entry</a:t>
            </a:r>
          </a:p>
        </p:txBody>
      </p:sp>
      <p:pic>
        <p:nvPicPr>
          <p:cNvPr id="32771" name="Picture 5" descr="cow02435_t13_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5900" y="1498601"/>
            <a:ext cx="6172200" cy="518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33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Pathogens That Infect</a:t>
            </a:r>
            <a:b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</a:b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During Pregnancy and Birth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756833"/>
            <a:ext cx="8229600" cy="476885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700">
                <a:latin typeface="Arial" pitchFamily="8" charset="0"/>
                <a:ea typeface="ＭＳ Ｐゴシック" pitchFamily="8" charset="-128"/>
              </a:rPr>
              <a:t>The placenta is an exchange organ: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Maternal and fetal tissues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Separates mother and baby’s blood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Permits diffusion of dissolved nutrients and gases to the fetus</a:t>
            </a:r>
          </a:p>
          <a:p>
            <a:pPr lvl="1" eaLnBrk="1" hangingPunct="1">
              <a:lnSpc>
                <a:spcPct val="80000"/>
              </a:lnSpc>
              <a:buFont typeface="Arial" pitchFamily="8" charset="0"/>
              <a:buChar char="•"/>
            </a:pPr>
            <a:r>
              <a:rPr lang="en-US" sz="2400">
                <a:latin typeface="Arial" pitchFamily="8" charset="0"/>
              </a:rPr>
              <a:t>A few microbes cross the placenta and are spread by the umbilical vein into the fetal tissues.</a:t>
            </a:r>
          </a:p>
          <a:p>
            <a:pPr lvl="1" eaLnBrk="1" hangingPunct="1">
              <a:lnSpc>
                <a:spcPct val="80000"/>
              </a:lnSpc>
              <a:buFont typeface="Arial" pitchFamily="8" charset="0"/>
              <a:buChar char="•"/>
            </a:pPr>
            <a:r>
              <a:rPr lang="en-US" sz="2400">
                <a:latin typeface="Arial" pitchFamily="8" charset="0"/>
              </a:rPr>
              <a:t>Pathogens can be transmitted perinatally as the child passes through the birth canal.</a:t>
            </a:r>
          </a:p>
          <a:p>
            <a:pPr lvl="1" eaLnBrk="1" hangingPunct="1">
              <a:lnSpc>
                <a:spcPct val="80000"/>
              </a:lnSpc>
            </a:pPr>
            <a:endParaRPr lang="en-US" sz="2400">
              <a:latin typeface="Arial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555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Pathogens That Infect</a:t>
            </a:r>
            <a:b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</a:b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During Pregnancy and Birth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680633"/>
            <a:ext cx="8229600" cy="47688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latin typeface="Arial" pitchFamily="8" charset="0"/>
                <a:ea typeface="ＭＳ Ｐゴシック" pitchFamily="8" charset="-128"/>
              </a:rPr>
              <a:t>TORCH:</a:t>
            </a:r>
            <a:r>
              <a:rPr lang="en-US" sz="3000">
                <a:latin typeface="Arial" pitchFamily="8" charset="0"/>
                <a:ea typeface="ＭＳ Ｐゴシック" pitchFamily="8" charset="-128"/>
              </a:rPr>
              <a:t>  common infections of the fetus and neonate.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b="1">
                <a:latin typeface="Arial" pitchFamily="8" charset="0"/>
              </a:rPr>
              <a:t>T</a:t>
            </a:r>
            <a:r>
              <a:rPr lang="en-US" sz="2600">
                <a:latin typeface="Arial" pitchFamily="8" charset="0"/>
              </a:rPr>
              <a:t>oxoplasmosis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b="1">
                <a:latin typeface="Arial" pitchFamily="8" charset="0"/>
              </a:rPr>
              <a:t>O</a:t>
            </a:r>
            <a:r>
              <a:rPr lang="en-US" sz="2600">
                <a:latin typeface="Arial" pitchFamily="8" charset="0"/>
              </a:rPr>
              <a:t>ther diseases:  syphilis, coxsackievirus, varicella-zoster virus, AIDS, chlamydia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b="1">
                <a:latin typeface="Arial" pitchFamily="8" charset="0"/>
              </a:rPr>
              <a:t>R</a:t>
            </a:r>
            <a:r>
              <a:rPr lang="en-US" sz="2600">
                <a:latin typeface="Arial" pitchFamily="8" charset="0"/>
              </a:rPr>
              <a:t>ubella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b="1">
                <a:latin typeface="Arial" pitchFamily="8" charset="0"/>
              </a:rPr>
              <a:t>C</a:t>
            </a:r>
            <a:r>
              <a:rPr lang="en-US" sz="2600">
                <a:latin typeface="Arial" pitchFamily="8" charset="0"/>
              </a:rPr>
              <a:t>ytomegalovirus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b="1">
                <a:latin typeface="Arial" pitchFamily="8" charset="0"/>
              </a:rPr>
              <a:t>H</a:t>
            </a:r>
            <a:r>
              <a:rPr lang="en-US" sz="2600">
                <a:latin typeface="Arial" pitchFamily="8" charset="0"/>
              </a:rPr>
              <a:t>erpes simplex virus</a:t>
            </a:r>
            <a:endParaRPr lang="en-US" sz="2600" b="1">
              <a:latin typeface="Arial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24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Pathogens That Infect</a:t>
            </a:r>
            <a:b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</a:b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During Pregnancy and Birth</a:t>
            </a:r>
          </a:p>
        </p:txBody>
      </p:sp>
      <p:pic>
        <p:nvPicPr>
          <p:cNvPr id="35843" name="Picture 5" descr="cow02435_13_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" y="1943100"/>
            <a:ext cx="7391400" cy="462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3790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The Size of the Inoculum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/>
          <a:lstStyle/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Infectious dose (ID):</a:t>
            </a:r>
            <a:r>
              <a:rPr lang="en-US">
                <a:latin typeface="Arial" pitchFamily="8" charset="0"/>
                <a:ea typeface="ＭＳ Ｐゴシック" pitchFamily="8" charset="-128"/>
              </a:rPr>
              <a:t>  a minimum number of microbes required for an infection to proceed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Determined experimentally for many microbes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Microbes with a smaller infectious dose have greater virulence</a:t>
            </a:r>
          </a:p>
        </p:txBody>
      </p:sp>
    </p:spTree>
    <p:extLst>
      <p:ext uri="{BB962C8B-B14F-4D97-AF65-F5344CB8AC3E}">
        <p14:creationId xmlns:p14="http://schemas.microsoft.com/office/powerpoint/2010/main" val="3527573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ctrTitle"/>
          </p:nvPr>
        </p:nvSpPr>
        <p:spPr>
          <a:xfrm>
            <a:off x="685800" y="855134"/>
            <a:ext cx="7772400" cy="2745317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/>
            </a:r>
            <a:br>
              <a:rPr lang="en-US">
                <a:latin typeface="Arial" pitchFamily="8" charset="0"/>
                <a:ea typeface="ＭＳ Ｐゴシック" pitchFamily="8" charset="-128"/>
              </a:rPr>
            </a:br>
            <a:r>
              <a:rPr lang="en-US">
                <a:latin typeface="Arial" pitchFamily="8" charset="0"/>
                <a:ea typeface="ＭＳ Ｐゴシック" pitchFamily="8" charset="-128"/>
              </a:rPr>
              <a:t>The Human Host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>
                <a:latin typeface="Arial" pitchFamily="8" charset="0"/>
                <a:ea typeface="ＭＳ Ｐゴシック" pitchFamily="8" charset="-128"/>
              </a:rPr>
              <a:t>Becoming Established:  Step Two – Attaching to the Host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Adhesion:</a:t>
            </a:r>
            <a:endParaRPr lang="en-US" dirty="0" smtClean="0">
              <a:ea typeface="+mn-ea"/>
              <a:cs typeface="+mn-cs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Microbes - stable foothold on host tissues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Binding between specific molecules on both the host and pathogen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A particular pathogen is limited to only those cells and organisms to which it can bind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Once attached, a pathogen can invade body compartments</a:t>
            </a:r>
          </a:p>
        </p:txBody>
      </p:sp>
      <p:sp>
        <p:nvSpPr>
          <p:cNvPr id="3789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>
            <a:normAutofit fontScale="92500" lnSpcReduction="10000"/>
          </a:bodyPr>
          <a:lstStyle/>
          <a:p>
            <a:endParaRPr lang="en-US">
              <a:latin typeface="Arial" pitchFamily="8" charset="0"/>
              <a:ea typeface="ＭＳ Ｐゴシック" pitchFamily="8" charset="-128"/>
            </a:endParaRPr>
          </a:p>
        </p:txBody>
      </p:sp>
      <p:pic>
        <p:nvPicPr>
          <p:cNvPr id="37893" name="Picture 5" descr="cow02435_13_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600200"/>
            <a:ext cx="34163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3937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Attaching to the Host </a:t>
            </a:r>
          </a:p>
        </p:txBody>
      </p:sp>
      <p:pic>
        <p:nvPicPr>
          <p:cNvPr id="38915" name="Picture 5" descr="cow02435_t13_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7976" y="1397000"/>
            <a:ext cx="3446463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7304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>
                <a:latin typeface="Arial" pitchFamily="8" charset="0"/>
                <a:ea typeface="ＭＳ Ｐゴシック" pitchFamily="8" charset="-128"/>
              </a:rPr>
              <a:t>Becoming Established: Step 3 – Surviving Host Defenses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79600"/>
            <a:ext cx="4038600" cy="45275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latin typeface="Arial" pitchFamily="8" charset="0"/>
                <a:ea typeface="ＭＳ Ｐゴシック" pitchFamily="8" charset="-128"/>
              </a:rPr>
              <a:t>Phagocytes:</a:t>
            </a:r>
            <a:r>
              <a:rPr lang="en-US" sz="3000">
                <a:latin typeface="Arial" pitchFamily="8" charset="0"/>
                <a:ea typeface="ＭＳ Ｐゴシック" pitchFamily="8" charset="-128"/>
              </a:rPr>
              <a:t>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>
                <a:latin typeface="Arial" pitchFamily="8" charset="0"/>
              </a:rPr>
              <a:t>White blood cells that engulf and destroy pathogens</a:t>
            </a:r>
          </a:p>
          <a:p>
            <a:pPr eaLnBrk="1" hangingPunct="1">
              <a:lnSpc>
                <a:spcPct val="90000"/>
              </a:lnSpc>
            </a:pPr>
            <a:endParaRPr lang="en-US" sz="3000">
              <a:latin typeface="Arial" pitchFamily="8" charset="0"/>
              <a:ea typeface="ＭＳ Ｐゴシック" pitchFamily="8" charset="-128"/>
            </a:endParaRPr>
          </a:p>
        </p:txBody>
      </p:sp>
      <p:sp>
        <p:nvSpPr>
          <p:cNvPr id="3994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79600"/>
            <a:ext cx="4038600" cy="45275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latin typeface="Arial" pitchFamily="8" charset="0"/>
                <a:ea typeface="ＭＳ Ｐゴシック" pitchFamily="8" charset="-128"/>
              </a:rPr>
              <a:t>Antiphagocytic factors: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>
                <a:latin typeface="Arial" pitchFamily="8" charset="0"/>
              </a:rPr>
              <a:t>Used by pathogens to avoid phagocytes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>
                <a:latin typeface="Arial" pitchFamily="8" charset="0"/>
              </a:rPr>
              <a:t>Leukocidins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>
                <a:latin typeface="Arial" pitchFamily="8" charset="0"/>
              </a:rPr>
              <a:t>Capsules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>
                <a:latin typeface="Arial" pitchFamily="8" charset="0"/>
              </a:rPr>
              <a:t>Survive after engulfed</a:t>
            </a:r>
          </a:p>
          <a:p>
            <a:endParaRPr lang="en-US">
              <a:latin typeface="Arial" pitchFamily="8" charset="0"/>
              <a:ea typeface="ＭＳ Ｐゴシック" pitchFamily="8" charset="-128"/>
            </a:endParaRPr>
          </a:p>
        </p:txBody>
      </p:sp>
      <p:sp>
        <p:nvSpPr>
          <p:cNvPr id="39941" name="TextBox 4"/>
          <p:cNvSpPr txBox="1">
            <a:spLocks noChangeArrowheads="1"/>
          </p:cNvSpPr>
          <p:nvPr/>
        </p:nvSpPr>
        <p:spPr bwMode="auto">
          <a:xfrm>
            <a:off x="2995613" y="6481233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en-US">
              <a:cs typeface="Arial" pitchFamily="8" charset="0"/>
            </a:endParaRPr>
          </a:p>
        </p:txBody>
      </p:sp>
      <p:pic>
        <p:nvPicPr>
          <p:cNvPr id="39942" name="Picture 5" descr="cow2252X_13_05"/>
          <p:cNvPicPr>
            <a:picLocks noChangeAspect="1" noChangeArrowheads="1"/>
          </p:cNvPicPr>
          <p:nvPr/>
        </p:nvPicPr>
        <p:blipFill>
          <a:blip r:embed="rId2"/>
          <a:srcRect t="74660"/>
          <a:stretch>
            <a:fillRect/>
          </a:stretch>
        </p:blipFill>
        <p:spPr bwMode="auto">
          <a:xfrm>
            <a:off x="747713" y="4155018"/>
            <a:ext cx="3522662" cy="208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4693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Step Four:  Causing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b="1" dirty="0" smtClean="0">
                <a:ea typeface="+mn-ea"/>
                <a:cs typeface="ＭＳ Ｐゴシック" charset="0"/>
              </a:rPr>
              <a:t>Virulence factors:</a:t>
            </a:r>
            <a:endParaRPr lang="en-US" dirty="0" smtClean="0">
              <a:ea typeface="+mn-ea"/>
              <a:cs typeface="ＭＳ Ｐゴシック" charset="0"/>
            </a:endParaRP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 smtClean="0">
                <a:ea typeface="+mn-ea"/>
              </a:rPr>
              <a:t>Structures, products, or capabilities that allow a pathogen to cause infection in the host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 smtClean="0">
                <a:ea typeface="+mn-ea"/>
              </a:rPr>
              <a:t>Adaptations that a microbe uses to invade and establish itself in a host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 smtClean="0">
                <a:ea typeface="+mn-ea"/>
              </a:rPr>
              <a:t>Determine the degree of tissue damage that occurs</a:t>
            </a:r>
          </a:p>
        </p:txBody>
      </p:sp>
    </p:spTree>
    <p:extLst>
      <p:ext uri="{BB962C8B-B14F-4D97-AF65-F5344CB8AC3E}">
        <p14:creationId xmlns:p14="http://schemas.microsoft.com/office/powerpoint/2010/main" val="2994654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Extracellular Enzymes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/>
          <a:p>
            <a:pPr eaLnBrk="1" hangingPunct="1"/>
            <a:r>
              <a:rPr lang="en-US" sz="2000" b="1">
                <a:latin typeface="Arial" pitchFamily="8" charset="0"/>
                <a:ea typeface="ＭＳ Ｐゴシック" pitchFamily="8" charset="-128"/>
              </a:rPr>
              <a:t>Exoenzymes:</a:t>
            </a:r>
          </a:p>
          <a:p>
            <a:pPr lvl="1" eaLnBrk="1" hangingPunct="1"/>
            <a:r>
              <a:rPr lang="en-US" sz="2000">
                <a:latin typeface="Arial" pitchFamily="8" charset="0"/>
              </a:rPr>
              <a:t>Secreted by pathogenic bacteria, fungi, protozoa, and worms</a:t>
            </a:r>
          </a:p>
          <a:p>
            <a:pPr lvl="1" eaLnBrk="1" hangingPunct="1"/>
            <a:r>
              <a:rPr lang="en-US" sz="2000">
                <a:latin typeface="Arial" pitchFamily="8" charset="0"/>
              </a:rPr>
              <a:t>Break down and inflict damage on tissues</a:t>
            </a:r>
          </a:p>
          <a:p>
            <a:pPr lvl="1" eaLnBrk="1" hangingPunct="1"/>
            <a:r>
              <a:rPr lang="en-US" sz="2000">
                <a:latin typeface="Arial" pitchFamily="8" charset="0"/>
              </a:rPr>
              <a:t>Dissolve host’s defense barriers and promote the spread of microbes into deeper tissues</a:t>
            </a:r>
          </a:p>
        </p:txBody>
      </p:sp>
      <p:sp>
        <p:nvSpPr>
          <p:cNvPr id="4198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/>
          <a:p>
            <a:r>
              <a:rPr lang="en-US" sz="2000">
                <a:latin typeface="Arial" pitchFamily="8" charset="0"/>
                <a:ea typeface="ＭＳ Ｐゴシック" pitchFamily="8" charset="-128"/>
              </a:rPr>
              <a:t>Mucinase</a:t>
            </a:r>
          </a:p>
          <a:p>
            <a:r>
              <a:rPr lang="en-US" sz="2000">
                <a:latin typeface="Arial" pitchFamily="8" charset="0"/>
                <a:ea typeface="ＭＳ Ｐゴシック" pitchFamily="8" charset="-128"/>
              </a:rPr>
              <a:t>Keratinase</a:t>
            </a:r>
          </a:p>
          <a:p>
            <a:r>
              <a:rPr lang="en-US" sz="2000">
                <a:latin typeface="Arial" pitchFamily="8" charset="0"/>
                <a:ea typeface="ＭＳ Ｐゴシック" pitchFamily="8" charset="-128"/>
              </a:rPr>
              <a:t>Collagenase</a:t>
            </a:r>
          </a:p>
          <a:p>
            <a:r>
              <a:rPr lang="en-US" sz="2000">
                <a:latin typeface="Arial" pitchFamily="8" charset="0"/>
                <a:ea typeface="ＭＳ Ｐゴシック" pitchFamily="8" charset="-128"/>
              </a:rPr>
              <a:t>Hyaluronidase</a:t>
            </a:r>
          </a:p>
        </p:txBody>
      </p:sp>
      <p:pic>
        <p:nvPicPr>
          <p:cNvPr id="41989" name="Picture 5" descr="cow02435_13_05"/>
          <p:cNvPicPr>
            <a:picLocks noChangeAspect="1" noChangeArrowheads="1"/>
          </p:cNvPicPr>
          <p:nvPr/>
        </p:nvPicPr>
        <p:blipFill>
          <a:blip r:embed="rId2"/>
          <a:srcRect b="65968"/>
          <a:stretch>
            <a:fillRect/>
          </a:stretch>
        </p:blipFill>
        <p:spPr bwMode="auto">
          <a:xfrm>
            <a:off x="4786313" y="3930651"/>
            <a:ext cx="4025900" cy="270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0235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Bacterial Toxins:  A Potent Source of Cellular Damage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957233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2500" b="1">
                <a:latin typeface="Arial" pitchFamily="8" charset="0"/>
                <a:ea typeface="ＭＳ Ｐゴシック" pitchFamily="8" charset="-128"/>
              </a:rPr>
              <a:t>Toxin: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200">
                <a:latin typeface="Arial" pitchFamily="8" charset="0"/>
              </a:rPr>
              <a:t>Poisonous substance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200" b="1">
                <a:latin typeface="Arial" pitchFamily="8" charset="0"/>
              </a:rPr>
              <a:t>Exotoxin:  </a:t>
            </a:r>
          </a:p>
          <a:p>
            <a:pPr lvl="2" eaLnBrk="1" hangingPunct="1">
              <a:lnSpc>
                <a:spcPct val="70000"/>
              </a:lnSpc>
            </a:pPr>
            <a:r>
              <a:rPr lang="en-US" sz="1900">
                <a:latin typeface="Arial" pitchFamily="8" charset="0"/>
              </a:rPr>
              <a:t>Secreted by a living bacterial cell to the infected tissues</a:t>
            </a:r>
          </a:p>
          <a:p>
            <a:pPr lvl="2" eaLnBrk="1" hangingPunct="1">
              <a:lnSpc>
                <a:spcPct val="70000"/>
              </a:lnSpc>
            </a:pPr>
            <a:r>
              <a:rPr lang="en-US" sz="1900">
                <a:latin typeface="Arial" pitchFamily="8" charset="0"/>
              </a:rPr>
              <a:t>Many types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200" b="1">
                <a:latin typeface="Arial" pitchFamily="8" charset="0"/>
              </a:rPr>
              <a:t>Endotoxin:</a:t>
            </a:r>
            <a:r>
              <a:rPr lang="en-US" sz="2200">
                <a:latin typeface="Arial" pitchFamily="8" charset="0"/>
              </a:rPr>
              <a:t>  </a:t>
            </a:r>
          </a:p>
          <a:p>
            <a:pPr lvl="2" eaLnBrk="1" hangingPunct="1">
              <a:lnSpc>
                <a:spcPct val="70000"/>
              </a:lnSpc>
            </a:pPr>
            <a:r>
              <a:rPr lang="en-US" sz="1900">
                <a:latin typeface="Arial" pitchFamily="8" charset="0"/>
              </a:rPr>
              <a:t>Shed from the outer membrane when microbe is damaged</a:t>
            </a:r>
          </a:p>
          <a:p>
            <a:pPr lvl="2" eaLnBrk="1" hangingPunct="1">
              <a:lnSpc>
                <a:spcPct val="70000"/>
              </a:lnSpc>
            </a:pPr>
            <a:r>
              <a:rPr lang="en-US" sz="1900">
                <a:latin typeface="Arial" pitchFamily="8" charset="0"/>
              </a:rPr>
              <a:t>Only found in gram-negative bacteria</a:t>
            </a:r>
          </a:p>
          <a:p>
            <a:pPr lvl="1" eaLnBrk="1" hangingPunct="1">
              <a:lnSpc>
                <a:spcPct val="70000"/>
              </a:lnSpc>
            </a:pPr>
            <a:endParaRPr lang="en-US" sz="2200">
              <a:latin typeface="Arial" pitchFamily="8" charset="0"/>
            </a:endParaRPr>
          </a:p>
        </p:txBody>
      </p:sp>
      <p:pic>
        <p:nvPicPr>
          <p:cNvPr id="43012" name="Picture 5" descr="cow02435_13_05"/>
          <p:cNvPicPr>
            <a:picLocks noChangeAspect="1" noChangeArrowheads="1"/>
          </p:cNvPicPr>
          <p:nvPr/>
        </p:nvPicPr>
        <p:blipFill>
          <a:blip r:embed="rId2"/>
          <a:srcRect t="33647" r="11320" b="31027"/>
          <a:stretch>
            <a:fillRect/>
          </a:stretch>
        </p:blipFill>
        <p:spPr bwMode="auto">
          <a:xfrm>
            <a:off x="5105400" y="2501900"/>
            <a:ext cx="3581400" cy="282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6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Bacterial Toxins</a:t>
            </a:r>
          </a:p>
        </p:txBody>
      </p:sp>
      <p:pic>
        <p:nvPicPr>
          <p:cNvPr id="44035" name="Picture 5" descr="cow02435_13_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9" y="1456267"/>
            <a:ext cx="8199437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8085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Bacterial Toxins</a:t>
            </a:r>
          </a:p>
        </p:txBody>
      </p:sp>
      <p:pic>
        <p:nvPicPr>
          <p:cNvPr id="46083" name="Picture 5" descr="cow02435_13_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6050" y="1358900"/>
            <a:ext cx="37719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220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Inducing an </a:t>
            </a:r>
            <a:b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</a:b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Injurious Host Response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457200" y="1733551"/>
            <a:ext cx="8229600" cy="471593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  <a:ea typeface="ＭＳ Ｐゴシック" pitchFamily="8" charset="-128"/>
              </a:rPr>
              <a:t>Many cases of microbial diseases are the result of indirect damage.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Host’s excessive or inappropriate response to a microorganism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Pathogenicity is a trait not solely determined by microorganisms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Consequence of an interplay between microbe and host</a:t>
            </a:r>
          </a:p>
        </p:txBody>
      </p:sp>
    </p:spTree>
    <p:extLst>
      <p:ext uri="{BB962C8B-B14F-4D97-AF65-F5344CB8AC3E}">
        <p14:creationId xmlns:p14="http://schemas.microsoft.com/office/powerpoint/2010/main" val="3362121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The Process of </a:t>
            </a:r>
            <a:b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</a:b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Infection and Disease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57200" y="1733551"/>
            <a:ext cx="8229600" cy="4715933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Microbes settle in a target organ and cause damage at the site.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Type and scope of injuries account for:</a:t>
            </a:r>
          </a:p>
          <a:p>
            <a:pPr lvl="2" eaLnBrk="1" hangingPunct="1"/>
            <a:r>
              <a:rPr lang="en-US">
                <a:latin typeface="Arial" pitchFamily="8" charset="0"/>
              </a:rPr>
              <a:t>Typical stages of infection</a:t>
            </a:r>
          </a:p>
          <a:p>
            <a:pPr lvl="2" eaLnBrk="1" hangingPunct="1"/>
            <a:r>
              <a:rPr lang="en-US">
                <a:latin typeface="Arial" pitchFamily="8" charset="0"/>
              </a:rPr>
              <a:t>Patterns of the infectious disease</a:t>
            </a:r>
          </a:p>
          <a:p>
            <a:pPr lvl="2" eaLnBrk="1" hangingPunct="1"/>
            <a:r>
              <a:rPr lang="en-US">
                <a:latin typeface="Arial" pitchFamily="8" charset="0"/>
              </a:rPr>
              <a:t>Manifestation in the body</a:t>
            </a:r>
          </a:p>
        </p:txBody>
      </p:sp>
    </p:spTree>
    <p:extLst>
      <p:ext uri="{BB962C8B-B14F-4D97-AF65-F5344CB8AC3E}">
        <p14:creationId xmlns:p14="http://schemas.microsoft.com/office/powerpoint/2010/main" val="1412184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The Good - Resident Biota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0217"/>
            <a:ext cx="8229600" cy="502073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Normal biota: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Large and diverse collection of microbes living on and in the body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Resident or indigenous biota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Include bacteria, fungi, protozoa and viruses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These organisms have a profound effect on human biology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Patterns of Infection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57200" y="1299633"/>
            <a:ext cx="8229600" cy="5149851"/>
          </a:xfrm>
        </p:spPr>
        <p:txBody>
          <a:bodyPr/>
          <a:lstStyle/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Localized infection: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Microbe enters the body and remains confined to a specific tissue</a:t>
            </a:r>
          </a:p>
          <a:p>
            <a:pPr lvl="2" eaLnBrk="1" hangingPunct="1"/>
            <a:r>
              <a:rPr lang="en-US">
                <a:latin typeface="Arial" pitchFamily="8" charset="0"/>
              </a:rPr>
              <a:t>Boils</a:t>
            </a:r>
          </a:p>
          <a:p>
            <a:pPr lvl="2" eaLnBrk="1" hangingPunct="1"/>
            <a:r>
              <a:rPr lang="en-US">
                <a:latin typeface="Arial" pitchFamily="8" charset="0"/>
              </a:rPr>
              <a:t>Fungal skin infections</a:t>
            </a:r>
          </a:p>
          <a:p>
            <a:pPr lvl="2" eaLnBrk="1" hangingPunct="1"/>
            <a:r>
              <a:rPr lang="en-US">
                <a:latin typeface="Arial" pitchFamily="8" charset="0"/>
              </a:rPr>
              <a:t>Warts </a:t>
            </a:r>
          </a:p>
        </p:txBody>
      </p:sp>
    </p:spTree>
    <p:extLst>
      <p:ext uri="{BB962C8B-B14F-4D97-AF65-F5344CB8AC3E}">
        <p14:creationId xmlns:p14="http://schemas.microsoft.com/office/powerpoint/2010/main" val="2901592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Patterns of Infection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457200" y="1299633"/>
            <a:ext cx="8229600" cy="51498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>
                <a:latin typeface="Arial" pitchFamily="8" charset="0"/>
                <a:ea typeface="ＭＳ Ｐゴシック" pitchFamily="8" charset="-128"/>
              </a:rPr>
              <a:t>Systemic infection: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When an infection spreads to several sites and tissue fluids, usually in the bloodstream.</a:t>
            </a:r>
          </a:p>
          <a:p>
            <a:pPr lvl="2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Viral:  measles, rubella, chickenpox, AIDS</a:t>
            </a:r>
          </a:p>
          <a:p>
            <a:pPr lvl="2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Bacterial:  brucellosis, anthrax, typhoid fever, syphilis</a:t>
            </a:r>
          </a:p>
          <a:p>
            <a:pPr lvl="2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Fungal:  histoplasmosis, cryptococcosis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Infectious agents can travel by means of nerves or cerebrospinal fluid</a:t>
            </a:r>
          </a:p>
        </p:txBody>
      </p:sp>
    </p:spTree>
    <p:extLst>
      <p:ext uri="{BB962C8B-B14F-4D97-AF65-F5344CB8AC3E}">
        <p14:creationId xmlns:p14="http://schemas.microsoft.com/office/powerpoint/2010/main" val="409740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Patterns of Infection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1299633"/>
            <a:ext cx="8229600" cy="51498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>
                <a:latin typeface="Arial" pitchFamily="8" charset="0"/>
                <a:ea typeface="ＭＳ Ｐゴシック" pitchFamily="8" charset="-128"/>
              </a:rPr>
              <a:t>Focal infection: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Exists when the infectious agent breaks loose from a local infection and is carried to other tissues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Examples:</a:t>
            </a:r>
          </a:p>
          <a:p>
            <a:pPr lvl="2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Tuberculosis</a:t>
            </a:r>
          </a:p>
          <a:p>
            <a:pPr lvl="2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Streptococcal pharyngitis:  scarlet fever</a:t>
            </a:r>
          </a:p>
          <a:p>
            <a:pPr lvl="2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Toxemia:  infection remains localized, toxins are carried through the blood to the target tissue</a:t>
            </a:r>
          </a:p>
        </p:txBody>
      </p:sp>
    </p:spTree>
    <p:extLst>
      <p:ext uri="{BB962C8B-B14F-4D97-AF65-F5344CB8AC3E}">
        <p14:creationId xmlns:p14="http://schemas.microsoft.com/office/powerpoint/2010/main" val="2854117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Patterns of Infection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57200" y="1299633"/>
            <a:ext cx="8229600" cy="514985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000" b="1">
                <a:latin typeface="Arial" pitchFamily="8" charset="0"/>
                <a:ea typeface="ＭＳ Ｐゴシック" pitchFamily="8" charset="-128"/>
              </a:rPr>
              <a:t>Mixed infection: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>
                <a:latin typeface="Arial" pitchFamily="8" charset="0"/>
              </a:rPr>
              <a:t>Several agents establish themselves simultaneously at the infection site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>
                <a:latin typeface="Arial" pitchFamily="8" charset="0"/>
              </a:rPr>
              <a:t>In synergistic infections, microbes cooperate in breaking down tissue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>
                <a:latin typeface="Arial" pitchFamily="8" charset="0"/>
              </a:rPr>
              <a:t>In other mixed infections, one microbe creates an environment that enables another microbe to invade</a:t>
            </a:r>
          </a:p>
        </p:txBody>
      </p:sp>
    </p:spTree>
    <p:extLst>
      <p:ext uri="{BB962C8B-B14F-4D97-AF65-F5344CB8AC3E}">
        <p14:creationId xmlns:p14="http://schemas.microsoft.com/office/powerpoint/2010/main" val="67673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Patterns of Infection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9633"/>
            <a:ext cx="8229600" cy="5149851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b="1" dirty="0" smtClean="0">
                <a:ea typeface="+mn-ea"/>
                <a:cs typeface="ＭＳ Ｐゴシック" charset="0"/>
              </a:rPr>
              <a:t>Primary infection:</a:t>
            </a:r>
            <a:r>
              <a:rPr lang="en-US" dirty="0" smtClean="0">
                <a:ea typeface="+mn-ea"/>
                <a:cs typeface="ＭＳ Ｐゴシック" charset="0"/>
              </a:rPr>
              <a:t>  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 smtClean="0">
                <a:ea typeface="+mn-ea"/>
              </a:rPr>
              <a:t>Initial infection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b="1" dirty="0" smtClean="0">
                <a:ea typeface="+mn-ea"/>
                <a:cs typeface="ＭＳ Ｐゴシック" charset="0"/>
              </a:rPr>
              <a:t>Secondary infection:  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 smtClean="0">
                <a:ea typeface="+mn-ea"/>
              </a:rPr>
              <a:t>Occurs when a primary infection is complicated by another infection caused by a different microbe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Acute infections: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Come on rapidly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Have short-lived effects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Chronic infections: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Progress and persist over a long period of time</a:t>
            </a:r>
          </a:p>
        </p:txBody>
      </p:sp>
    </p:spTree>
    <p:extLst>
      <p:ext uri="{BB962C8B-B14F-4D97-AF65-F5344CB8AC3E}">
        <p14:creationId xmlns:p14="http://schemas.microsoft.com/office/powerpoint/2010/main" val="1730445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Patterns of Infection</a:t>
            </a:r>
          </a:p>
        </p:txBody>
      </p:sp>
      <p:pic>
        <p:nvPicPr>
          <p:cNvPr id="54275" name="Picture 5" descr="cow02435_13_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447801"/>
            <a:ext cx="71628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950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Patterns of Infection</a:t>
            </a:r>
          </a:p>
        </p:txBody>
      </p:sp>
      <p:pic>
        <p:nvPicPr>
          <p:cNvPr id="55299" name="Picture 5" descr="cow02435_13_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311400"/>
            <a:ext cx="8839200" cy="278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7756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Bacterial Toxins</a:t>
            </a:r>
          </a:p>
        </p:txBody>
      </p:sp>
      <p:pic>
        <p:nvPicPr>
          <p:cNvPr id="45059" name="Picture 5" descr="cow02435_t13_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9414" y="1367367"/>
            <a:ext cx="3303587" cy="537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11674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Signs and Symptoms:  </a:t>
            </a:r>
            <a:b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</a:b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Warning Signals of Disease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761067"/>
            <a:ext cx="8229600" cy="475615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000" b="1">
                <a:latin typeface="Arial" pitchFamily="8" charset="0"/>
                <a:ea typeface="ＭＳ Ｐゴシック" pitchFamily="8" charset="-128"/>
              </a:rPr>
              <a:t>Sign:</a:t>
            </a:r>
            <a:r>
              <a:rPr lang="en-US" sz="3000">
                <a:latin typeface="Arial" pitchFamily="8" charset="0"/>
                <a:ea typeface="ＭＳ Ｐゴシック" pitchFamily="8" charset="-128"/>
              </a:rPr>
              <a:t>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>
                <a:latin typeface="Arial" pitchFamily="8" charset="0"/>
              </a:rPr>
              <a:t>Any objective evidence of disease as noted by an observer</a:t>
            </a:r>
            <a:endParaRPr lang="en-US" sz="2600" b="1">
              <a:latin typeface="Arial" pitchFamily="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000" b="1">
                <a:latin typeface="Arial" pitchFamily="8" charset="0"/>
                <a:ea typeface="ＭＳ Ｐゴシック" pitchFamily="8" charset="-128"/>
              </a:rPr>
              <a:t>Symptom: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>
                <a:latin typeface="Arial" pitchFamily="8" charset="0"/>
              </a:rPr>
              <a:t>Subjective evidence of disease as sensed by the patient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b="1">
                <a:latin typeface="Arial" pitchFamily="8" charset="0"/>
                <a:ea typeface="ＭＳ Ｐゴシック" pitchFamily="8" charset="-128"/>
              </a:rPr>
              <a:t>Syndrome: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>
                <a:latin typeface="Arial" pitchFamily="8" charset="0"/>
              </a:rPr>
              <a:t>A disease identified or defined by a certain complex of signs and symptoms</a:t>
            </a:r>
          </a:p>
          <a:p>
            <a:pPr eaLnBrk="1" hangingPunct="1">
              <a:lnSpc>
                <a:spcPct val="80000"/>
              </a:lnSpc>
            </a:pPr>
            <a:endParaRPr lang="en-US" sz="3000">
              <a:latin typeface="Arial" pitchFamily="8" charset="0"/>
              <a:ea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2312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Signs and Symptoms:  </a:t>
            </a:r>
            <a:b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</a:b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Warning Signals of Disease</a:t>
            </a:r>
          </a:p>
        </p:txBody>
      </p:sp>
      <p:pic>
        <p:nvPicPr>
          <p:cNvPr id="57347" name="Picture 5" descr="cow02435_t13_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803401"/>
            <a:ext cx="5029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5525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The Human Microbiome Project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310217"/>
            <a:ext cx="8229600" cy="50207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000">
                <a:latin typeface="Arial" pitchFamily="8" charset="0"/>
                <a:ea typeface="ＭＳ Ｐゴシック" pitchFamily="8" charset="-128"/>
              </a:rPr>
              <a:t>Preliminary results: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>
                <a:latin typeface="Arial" pitchFamily="8" charset="0"/>
              </a:rPr>
              <a:t>10 X more microbes that human cells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>
                <a:latin typeface="Arial" pitchFamily="8" charset="0"/>
              </a:rPr>
              <a:t>Human cells contain 22,000 protein encoding genes; microbes that inhabit humans contain 8 million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>
                <a:latin typeface="Arial" pitchFamily="8" charset="0"/>
              </a:rPr>
              <a:t>Most are good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>
                <a:latin typeface="Arial" pitchFamily="8" charset="0"/>
              </a:rPr>
              <a:t>All healthy people harbor potentially dangerous pathogens, but in low numbers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u="sng">
                <a:latin typeface="Arial" pitchFamily="8" charset="0"/>
                <a:hlinkClick r:id="rId2"/>
              </a:rPr>
              <a:t>http://www.npr.org/blogs/health/2013/11/18/244526773/gut-bacteria-might-guide-the-workings-of-our-minds</a:t>
            </a:r>
            <a:r>
              <a:rPr lang="en-US" sz="1800">
                <a:latin typeface="Arial" pitchFamily="8" charset="0"/>
              </a:rPr>
              <a:t>     </a:t>
            </a:r>
          </a:p>
          <a:p>
            <a:pPr lvl="1" eaLnBrk="1" hangingPunct="1">
              <a:lnSpc>
                <a:spcPct val="80000"/>
              </a:lnSpc>
            </a:pPr>
            <a:endParaRPr lang="en-US" sz="2600">
              <a:latin typeface="Arial" pitchFamily="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Signs and Symptoms </a:t>
            </a:r>
            <a:b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</a:b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of Inflammation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693334"/>
            <a:ext cx="8229600" cy="475615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000" b="1">
                <a:latin typeface="Arial" pitchFamily="8" charset="0"/>
                <a:ea typeface="ＭＳ Ｐゴシック" pitchFamily="8" charset="-128"/>
              </a:rPr>
              <a:t>Inflammation: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>
                <a:latin typeface="Arial" pitchFamily="8" charset="0"/>
              </a:rPr>
              <a:t>Earliest symptom of disease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b="1">
                <a:latin typeface="Arial" pitchFamily="8" charset="0"/>
              </a:rPr>
              <a:t>Edema: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200">
                <a:latin typeface="Arial" pitchFamily="8" charset="0"/>
              </a:rPr>
              <a:t>Accumulation of fluid in afflicted tissue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b="1">
                <a:latin typeface="Arial" pitchFamily="8" charset="0"/>
              </a:rPr>
              <a:t>Granulomas </a:t>
            </a:r>
            <a:r>
              <a:rPr lang="en-US" sz="2600">
                <a:latin typeface="Arial" pitchFamily="8" charset="0"/>
              </a:rPr>
              <a:t>and </a:t>
            </a:r>
            <a:r>
              <a:rPr lang="en-US" sz="2600" b="1">
                <a:latin typeface="Arial" pitchFamily="8" charset="0"/>
              </a:rPr>
              <a:t>Abscesses: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200">
                <a:latin typeface="Arial" pitchFamily="8" charset="0"/>
              </a:rPr>
              <a:t>Walled-off collections of inflammatory cells and microbes in the tissues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b="1">
                <a:latin typeface="Arial" pitchFamily="8" charset="0"/>
              </a:rPr>
              <a:t>Lymphadenitis: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200">
                <a:latin typeface="Arial" pitchFamily="8" charset="0"/>
              </a:rPr>
              <a:t>Swollen lymph nodes</a:t>
            </a:r>
          </a:p>
          <a:p>
            <a:pPr lvl="1" eaLnBrk="1" hangingPunct="1">
              <a:lnSpc>
                <a:spcPct val="80000"/>
              </a:lnSpc>
            </a:pPr>
            <a:endParaRPr lang="en-US" sz="2600">
              <a:latin typeface="Arial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663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Signs of Infection in the Blood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/>
          <a:lstStyle/>
          <a:p>
            <a:pPr eaLnBrk="1" hangingPunct="1"/>
            <a:r>
              <a:rPr lang="en-US" sz="3000" b="1">
                <a:latin typeface="Arial" pitchFamily="8" charset="0"/>
                <a:ea typeface="ＭＳ Ｐゴシック" pitchFamily="8" charset="-128"/>
              </a:rPr>
              <a:t>Leukocytosis:</a:t>
            </a:r>
          </a:p>
          <a:p>
            <a:pPr lvl="1" eaLnBrk="1" hangingPunct="1"/>
            <a:r>
              <a:rPr lang="en-US" sz="2600">
                <a:latin typeface="Arial" pitchFamily="8" charset="0"/>
              </a:rPr>
              <a:t>Increase in the level of white blood cells</a:t>
            </a:r>
          </a:p>
          <a:p>
            <a:pPr eaLnBrk="1" hangingPunct="1"/>
            <a:r>
              <a:rPr lang="en-US" sz="3000" b="1">
                <a:latin typeface="Arial" pitchFamily="8" charset="0"/>
                <a:ea typeface="ＭＳ Ｐゴシック" pitchFamily="8" charset="-128"/>
              </a:rPr>
              <a:t>Leukopenia:</a:t>
            </a:r>
          </a:p>
          <a:p>
            <a:pPr lvl="1" eaLnBrk="1" hangingPunct="1"/>
            <a:r>
              <a:rPr lang="en-US" sz="2600">
                <a:latin typeface="Arial" pitchFamily="8" charset="0"/>
              </a:rPr>
              <a:t>Decrease in the level of white blood cells</a:t>
            </a:r>
          </a:p>
          <a:p>
            <a:pPr eaLnBrk="1" hangingPunct="1"/>
            <a:r>
              <a:rPr lang="en-US" sz="3000" b="1">
                <a:latin typeface="Arial" pitchFamily="8" charset="0"/>
                <a:ea typeface="ＭＳ Ｐゴシック" pitchFamily="8" charset="-128"/>
              </a:rPr>
              <a:t>Septicemia:</a:t>
            </a:r>
          </a:p>
          <a:p>
            <a:pPr lvl="1" eaLnBrk="1" hangingPunct="1"/>
            <a:r>
              <a:rPr lang="en-US" sz="2600">
                <a:latin typeface="Arial" pitchFamily="8" charset="0"/>
              </a:rPr>
              <a:t>General state in which microbes are multiplying in the blood and are present in large numbers</a:t>
            </a:r>
          </a:p>
          <a:p>
            <a:pPr lvl="1" eaLnBrk="1" hangingPunct="1"/>
            <a:endParaRPr lang="en-US" sz="2600">
              <a:latin typeface="Arial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8268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Signs of Infection in the Blood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Bacteremia: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 smtClean="0">
                <a:ea typeface="+mn-ea"/>
              </a:rPr>
              <a:t>Small numbers of bacteria are present in the blood but not multiplying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Viremia: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Presence of viruses in the blood, whether or not they are actively multiplying</a:t>
            </a:r>
          </a:p>
        </p:txBody>
      </p:sp>
    </p:spTree>
    <p:extLst>
      <p:ext uri="{BB962C8B-B14F-4D97-AF65-F5344CB8AC3E}">
        <p14:creationId xmlns:p14="http://schemas.microsoft.com/office/powerpoint/2010/main" val="18831316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Infections That Go Unnoticed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Asymptomatic, subclinical, </a:t>
            </a:r>
            <a:r>
              <a:rPr lang="en-US" dirty="0" smtClean="0">
                <a:ea typeface="+mn-ea"/>
                <a:cs typeface="+mn-cs"/>
              </a:rPr>
              <a:t>or </a:t>
            </a:r>
            <a:r>
              <a:rPr lang="en-US" b="1" dirty="0" smtClean="0">
                <a:ea typeface="+mn-ea"/>
                <a:cs typeface="+mn-cs"/>
              </a:rPr>
              <a:t>inapparent</a:t>
            </a:r>
            <a:r>
              <a:rPr lang="en-US" dirty="0" smtClean="0">
                <a:ea typeface="+mn-ea"/>
                <a:cs typeface="+mn-cs"/>
              </a:rPr>
              <a:t> infections: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Host is infected but does not show </a:t>
            </a:r>
            <a:r>
              <a:rPr lang="en-US" dirty="0" smtClean="0">
                <a:ea typeface="MS PGothic" pitchFamily="34" charset="-128"/>
              </a:rPr>
              <a:t>symptoms of disease </a:t>
            </a:r>
            <a:endParaRPr lang="en-US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17254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>
                <a:latin typeface="Arial" pitchFamily="8" charset="0"/>
                <a:ea typeface="ＭＳ Ｐゴシック" pitchFamily="8" charset="-128"/>
              </a:rPr>
              <a:t>Vacating the Host:</a:t>
            </a:r>
            <a:r>
              <a:rPr lang="en-US" sz="4000">
                <a:latin typeface="Arial" pitchFamily="8" charset="0"/>
                <a:ea typeface="ＭＳ Ｐゴシック" pitchFamily="8" charset="-128"/>
              </a:rPr>
              <a:t>  </a:t>
            </a:r>
            <a:r>
              <a:rPr lang="en-US" sz="4000" b="1">
                <a:latin typeface="Arial" pitchFamily="8" charset="0"/>
                <a:ea typeface="ＭＳ Ｐゴシック" pitchFamily="8" charset="-128"/>
              </a:rPr>
              <a:t>Step Five – Portals of Exit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551"/>
            <a:ext cx="8229600" cy="471593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Portal of exit: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Pathogens exit the host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  <a:cs typeface="+mn-cs"/>
              </a:rPr>
              <a:t>Secretion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  <a:cs typeface="+mn-cs"/>
              </a:rPr>
              <a:t>Excretion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  <a:cs typeface="+mn-cs"/>
              </a:rPr>
              <a:t>Discharge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  <a:cs typeface="+mn-cs"/>
              </a:rPr>
              <a:t>Sloughed tissue</a:t>
            </a:r>
          </a:p>
        </p:txBody>
      </p:sp>
    </p:spTree>
    <p:extLst>
      <p:ext uri="{BB962C8B-B14F-4D97-AF65-F5344CB8AC3E}">
        <p14:creationId xmlns:p14="http://schemas.microsoft.com/office/powerpoint/2010/main" val="14735698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Arial" pitchFamily="8" charset="0"/>
                <a:ea typeface="ＭＳ Ｐゴシック" pitchFamily="8" charset="-128"/>
              </a:rPr>
              <a:t>Vacating the Host:</a:t>
            </a:r>
            <a:br>
              <a:rPr lang="en-US" sz="4000">
                <a:latin typeface="Arial" pitchFamily="8" charset="0"/>
                <a:ea typeface="ＭＳ Ｐゴシック" pitchFamily="8" charset="-128"/>
              </a:rPr>
            </a:br>
            <a:r>
              <a:rPr lang="en-US" sz="4000">
                <a:latin typeface="Arial" pitchFamily="8" charset="0"/>
                <a:ea typeface="ＭＳ Ｐゴシック" pitchFamily="8" charset="-128"/>
              </a:rPr>
              <a:t>Step Five – Portals of Exit</a:t>
            </a:r>
          </a:p>
        </p:txBody>
      </p:sp>
      <p:pic>
        <p:nvPicPr>
          <p:cNvPr id="63491" name="Picture 5" descr="cow02435_13_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0214" y="1739900"/>
            <a:ext cx="3203575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21170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Respiratory and Salivary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Escape media for pathogens that infect the upper and lower respiratory tract: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Mucus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Sputum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Nasal drainage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Moist secretions</a:t>
            </a:r>
          </a:p>
          <a:p>
            <a:pPr eaLnBrk="1" hangingPunct="1">
              <a:buFont typeface="Arial" pitchFamily="8" charset="0"/>
              <a:buNone/>
            </a:pPr>
            <a:endParaRPr lang="en-US">
              <a:latin typeface="Arial" pitchFamily="8" charset="0"/>
              <a:ea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6557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Skin Scales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The outer layer of skin and scalp is constantly being shed 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Household dust is composed of skin cells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A single person can shed several billion skin cells a day</a:t>
            </a:r>
          </a:p>
        </p:txBody>
      </p:sp>
    </p:spTree>
    <p:extLst>
      <p:ext uri="{BB962C8B-B14F-4D97-AF65-F5344CB8AC3E}">
        <p14:creationId xmlns:p14="http://schemas.microsoft.com/office/powerpoint/2010/main" val="1591404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Fecal Exit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867"/>
            <a:ext cx="8229600" cy="503131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Some intestinal pathogens cause irritation in the intestinal mucosa that increases the motility of the bowel.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Diarrhea - rapid exit for the pathogen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Helminth worms - release eggs and cysts through the stool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Feces containing pathogens creates a public health problem</a:t>
            </a:r>
          </a:p>
        </p:txBody>
      </p:sp>
    </p:spTree>
    <p:extLst>
      <p:ext uri="{BB962C8B-B14F-4D97-AF65-F5344CB8AC3E}">
        <p14:creationId xmlns:p14="http://schemas.microsoft.com/office/powerpoint/2010/main" val="27398761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Urogenital 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Agents involved in STIs leave the host in vaginal discharge or semen.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Source of neonatal infections during birth.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Herpes simplex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i="1" dirty="0" smtClean="0">
                <a:ea typeface="+mn-ea"/>
              </a:rPr>
              <a:t>Chlamydia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i="1" dirty="0" smtClean="0">
                <a:ea typeface="+mn-ea"/>
              </a:rPr>
              <a:t>Candida albicans</a:t>
            </a:r>
          </a:p>
        </p:txBody>
      </p:sp>
    </p:spTree>
    <p:extLst>
      <p:ext uri="{BB962C8B-B14F-4D97-AF65-F5344CB8AC3E}">
        <p14:creationId xmlns:p14="http://schemas.microsoft.com/office/powerpoint/2010/main" val="3990023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Acquiring Resident Biota</a:t>
            </a:r>
          </a:p>
        </p:txBody>
      </p:sp>
      <p:pic>
        <p:nvPicPr>
          <p:cNvPr id="8195" name="Picture 5" descr="cow02435_t13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651000"/>
            <a:ext cx="7162800" cy="4868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/>
          <p:cNvPicPr>
            <a:picLocks noChangeAspect="1"/>
          </p:cNvPicPr>
          <p:nvPr/>
        </p:nvPicPr>
        <p:blipFill>
          <a:blip r:embed="rId3"/>
          <a:srcRect r="50101"/>
          <a:stretch>
            <a:fillRect/>
          </a:stretch>
        </p:blipFill>
        <p:spPr bwMode="auto">
          <a:xfrm>
            <a:off x="5937251" y="2656417"/>
            <a:ext cx="2582863" cy="438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Blood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Pathogen is released when blood is removed or released through vascular puncture.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Blood-feeding animals are the most common transmitters of pathogens: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Ticks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Fleas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Mosquitoes </a:t>
            </a:r>
          </a:p>
        </p:txBody>
      </p:sp>
    </p:spTree>
    <p:extLst>
      <p:ext uri="{BB962C8B-B14F-4D97-AF65-F5344CB8AC3E}">
        <p14:creationId xmlns:p14="http://schemas.microsoft.com/office/powerpoint/2010/main" val="27089085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The Persistence of Microbes and</a:t>
            </a:r>
            <a:b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</a:b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Pathologic Conditions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457200" y="1761068"/>
            <a:ext cx="8229600" cy="4688417"/>
          </a:xfrm>
        </p:spPr>
        <p:txBody>
          <a:bodyPr/>
          <a:lstStyle/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Latency:</a:t>
            </a:r>
            <a:r>
              <a:rPr lang="en-US">
                <a:latin typeface="Arial" pitchFamily="8" charset="0"/>
                <a:ea typeface="ＭＳ Ｐゴシック" pitchFamily="8" charset="-128"/>
              </a:rPr>
              <a:t> 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A dormant state of an infectious agent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Microbe can become active and produce recurrent disease</a:t>
            </a:r>
          </a:p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Sequelae: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Long-term or permanent damage to organs and tissues</a:t>
            </a:r>
          </a:p>
        </p:txBody>
      </p:sp>
    </p:spTree>
    <p:extLst>
      <p:ext uri="{BB962C8B-B14F-4D97-AF65-F5344CB8AC3E}">
        <p14:creationId xmlns:p14="http://schemas.microsoft.com/office/powerpoint/2010/main" val="40189907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57200" y="19051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What Happens in Your Body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57200" y="1162051"/>
            <a:ext cx="8229600" cy="545888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700" b="1">
                <a:latin typeface="Arial" pitchFamily="8" charset="0"/>
                <a:ea typeface="ＭＳ Ｐゴシック" pitchFamily="8" charset="-128"/>
              </a:rPr>
              <a:t>Incubation period: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The time from initial contact with the infectious agent to the appearance of first symptoms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b="1">
                <a:latin typeface="Arial" pitchFamily="8" charset="0"/>
                <a:ea typeface="ＭＳ Ｐゴシック" pitchFamily="8" charset="-128"/>
              </a:rPr>
              <a:t>Prodromal period: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When the earliest notable symptoms of infection appear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b="1">
                <a:latin typeface="Arial" pitchFamily="8" charset="0"/>
                <a:ea typeface="ＭＳ Ｐゴシック" pitchFamily="8" charset="-128"/>
              </a:rPr>
              <a:t>Period of invasion: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Infectious agent multiplies at high levels and exhibits greatest virulence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b="1">
                <a:latin typeface="Arial" pitchFamily="8" charset="0"/>
                <a:ea typeface="ＭＳ Ｐゴシック" pitchFamily="8" charset="-128"/>
              </a:rPr>
              <a:t>Convalescent stage: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Patient responds to infection and symptoms decline</a:t>
            </a:r>
          </a:p>
          <a:p>
            <a:pPr eaLnBrk="1" hangingPunct="1">
              <a:lnSpc>
                <a:spcPct val="80000"/>
              </a:lnSpc>
              <a:buFont typeface="Arial" pitchFamily="8" charset="0"/>
              <a:buChar char="–"/>
            </a:pPr>
            <a:endParaRPr lang="en-US" sz="2700">
              <a:latin typeface="Arial" pitchFamily="8" charset="0"/>
              <a:ea typeface="ＭＳ Ｐゴシック" pitchFamily="8" charset="-128"/>
            </a:endParaRPr>
          </a:p>
          <a:p>
            <a:pPr eaLnBrk="1" hangingPunct="1">
              <a:lnSpc>
                <a:spcPct val="80000"/>
              </a:lnSpc>
            </a:pPr>
            <a:endParaRPr lang="en-US" sz="2700">
              <a:latin typeface="Arial" pitchFamily="8" charset="0"/>
              <a:ea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9102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What Happens in Your Body</a:t>
            </a:r>
          </a:p>
        </p:txBody>
      </p:sp>
      <p:pic>
        <p:nvPicPr>
          <p:cNvPr id="71683" name="Picture 5" descr="cow02435_13_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1639" y="1536701"/>
            <a:ext cx="5799137" cy="510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21514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Reservoirs:  </a:t>
            </a:r>
            <a:b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</a:b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Where Pathogens Persist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457200" y="1733551"/>
            <a:ext cx="8229600" cy="4715933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3000" b="1">
                <a:latin typeface="Arial" pitchFamily="8" charset="0"/>
                <a:ea typeface="ＭＳ Ｐゴシック" pitchFamily="8" charset="-128"/>
              </a:rPr>
              <a:t>Reservoir: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600">
                <a:latin typeface="Arial" pitchFamily="8" charset="0"/>
              </a:rPr>
              <a:t>A permanent place for an infectious agent to reside</a:t>
            </a:r>
          </a:p>
          <a:p>
            <a:pPr eaLnBrk="1" hangingPunct="1">
              <a:lnSpc>
                <a:spcPct val="70000"/>
              </a:lnSpc>
            </a:pPr>
            <a:r>
              <a:rPr lang="en-US" sz="3000" b="1">
                <a:latin typeface="Arial" pitchFamily="8" charset="0"/>
                <a:ea typeface="ＭＳ Ｐゴシック" pitchFamily="8" charset="-128"/>
              </a:rPr>
              <a:t>Source: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600">
                <a:latin typeface="Arial" pitchFamily="8" charset="0"/>
              </a:rPr>
              <a:t>Individual or object from which the infection is acquired</a:t>
            </a:r>
          </a:p>
          <a:p>
            <a:pPr eaLnBrk="1" hangingPunct="1">
              <a:lnSpc>
                <a:spcPct val="70000"/>
              </a:lnSpc>
            </a:pPr>
            <a:r>
              <a:rPr lang="en-US" sz="3000" b="1">
                <a:latin typeface="Arial" pitchFamily="8" charset="0"/>
                <a:ea typeface="ＭＳ Ｐゴシック" pitchFamily="8" charset="-128"/>
              </a:rPr>
              <a:t>Carrier: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600">
                <a:latin typeface="Arial" pitchFamily="8" charset="0"/>
              </a:rPr>
              <a:t>An individual who </a:t>
            </a:r>
            <a:r>
              <a:rPr lang="en-US" sz="2600" i="1">
                <a:latin typeface="Arial" pitchFamily="8" charset="0"/>
              </a:rPr>
              <a:t>inconspicuously</a:t>
            </a:r>
            <a:r>
              <a:rPr lang="en-US" sz="2600">
                <a:latin typeface="Arial" pitchFamily="8" charset="0"/>
              </a:rPr>
              <a:t> shelters a pathogen and can spread it to others without knowing</a:t>
            </a:r>
          </a:p>
          <a:p>
            <a:pPr eaLnBrk="1" hangingPunct="1">
              <a:lnSpc>
                <a:spcPct val="70000"/>
              </a:lnSpc>
              <a:buFont typeface="Arial" pitchFamily="8" charset="0"/>
              <a:buChar char="–"/>
            </a:pPr>
            <a:endParaRPr lang="en-US" sz="3000">
              <a:latin typeface="Arial" pitchFamily="8" charset="0"/>
              <a:ea typeface="ＭＳ Ｐゴシック" pitchFamily="8" charset="-128"/>
            </a:endParaRPr>
          </a:p>
          <a:p>
            <a:pPr eaLnBrk="1" hangingPunct="1">
              <a:lnSpc>
                <a:spcPct val="70000"/>
              </a:lnSpc>
            </a:pPr>
            <a:endParaRPr lang="en-US" sz="3000">
              <a:latin typeface="Arial" pitchFamily="8" charset="0"/>
              <a:ea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47680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Living Reservoirs</a:t>
            </a:r>
          </a:p>
        </p:txBody>
      </p:sp>
      <p:pic>
        <p:nvPicPr>
          <p:cNvPr id="73731" name="Picture 5" descr="cow02435_13_1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850" y="1422400"/>
            <a:ext cx="6972300" cy="526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89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Living Reservoirs</a:t>
            </a:r>
          </a:p>
        </p:txBody>
      </p:sp>
      <p:pic>
        <p:nvPicPr>
          <p:cNvPr id="74755" name="Picture 6" descr="cow02435_13_12b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473200"/>
            <a:ext cx="6553200" cy="524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426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Living Reservoirs</a:t>
            </a:r>
          </a:p>
        </p:txBody>
      </p:sp>
      <p:pic>
        <p:nvPicPr>
          <p:cNvPr id="75779" name="Picture 5" descr="cow02435_13_12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14500"/>
            <a:ext cx="8534400" cy="448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769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457200" y="1234017"/>
            <a:ext cx="8229600" cy="5452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000" b="1">
                <a:latin typeface="Arial" pitchFamily="8" charset="0"/>
                <a:ea typeface="ＭＳ Ｐゴシック" pitchFamily="8" charset="-128"/>
              </a:rPr>
              <a:t>Vector: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>
                <a:latin typeface="Arial" pitchFamily="8" charset="0"/>
              </a:rPr>
              <a:t>A live animal that transmits an infectious agent from one host to another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>
                <a:latin typeface="Arial" pitchFamily="8" charset="0"/>
              </a:rPr>
              <a:t>Majority of vectors are arthropods: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b="1">
                <a:latin typeface="Arial" pitchFamily="8" charset="0"/>
              </a:rPr>
              <a:t>Biological vector: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200">
                <a:latin typeface="Arial" pitchFamily="8" charset="0"/>
              </a:rPr>
              <a:t>Actively participates in a pathogen’s life cycle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200">
                <a:latin typeface="Arial" pitchFamily="8" charset="0"/>
              </a:rPr>
              <a:t>Serves as a site in which it can multiply or complete its life cycle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b="1">
                <a:latin typeface="Arial" pitchFamily="8" charset="0"/>
              </a:rPr>
              <a:t>Mechanical vectors: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200">
                <a:latin typeface="Arial" pitchFamily="8" charset="0"/>
              </a:rPr>
              <a:t>Not necessary to the life cycle of an infectious agent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200">
                <a:latin typeface="Arial" pitchFamily="8" charset="0"/>
              </a:rPr>
              <a:t>Merely transport it without being infected</a:t>
            </a:r>
          </a:p>
          <a:p>
            <a:pPr lvl="1" eaLnBrk="1" hangingPunct="1">
              <a:lnSpc>
                <a:spcPct val="80000"/>
              </a:lnSpc>
            </a:pPr>
            <a:endParaRPr lang="en-US" sz="2600">
              <a:latin typeface="Arial" pitchFamily="8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2600">
              <a:latin typeface="Arial" pitchFamily="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457200" y="347133"/>
            <a:ext cx="8229600" cy="72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latin typeface="Arial"/>
                <a:ea typeface="+mj-ea"/>
                <a:cs typeface="+mj-cs"/>
              </a:rPr>
              <a:t>Animals as Reservoirs and Sources</a:t>
            </a:r>
          </a:p>
        </p:txBody>
      </p:sp>
    </p:spTree>
    <p:extLst>
      <p:ext uri="{BB962C8B-B14F-4D97-AF65-F5344CB8AC3E}">
        <p14:creationId xmlns:p14="http://schemas.microsoft.com/office/powerpoint/2010/main" val="75545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Animals as Reservoirs and Sources</a:t>
            </a:r>
          </a:p>
        </p:txBody>
      </p:sp>
      <p:pic>
        <p:nvPicPr>
          <p:cNvPr id="77827" name="Picture 5" descr="cow02435_13_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1917701"/>
            <a:ext cx="84582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8289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Acquiring Resident Biota</a:t>
            </a:r>
          </a:p>
        </p:txBody>
      </p:sp>
      <p:pic>
        <p:nvPicPr>
          <p:cNvPr id="9219" name="Picture 5" descr="cow02435_t13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2576" y="1473200"/>
            <a:ext cx="3641725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Animals as Reservoirs and Sources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>
                <a:latin typeface="Arial" pitchFamily="8" charset="0"/>
                <a:ea typeface="ＭＳ Ｐゴシック" pitchFamily="8" charset="-128"/>
              </a:rPr>
              <a:t>Zoonosis: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An infection indigenous to animals but naturally transmissible to humans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Human does not contribute to the natural persistence of the microbe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Spread of disease is promoted by close associations of humans with animals</a:t>
            </a:r>
          </a:p>
          <a:p>
            <a:pPr lvl="1" eaLnBrk="1" hangingPunct="1">
              <a:lnSpc>
                <a:spcPct val="90000"/>
              </a:lnSpc>
            </a:pPr>
            <a:endParaRPr lang="en-US">
              <a:latin typeface="Arial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87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Animals as Reservoirs and Sources</a:t>
            </a:r>
          </a:p>
        </p:txBody>
      </p:sp>
      <p:pic>
        <p:nvPicPr>
          <p:cNvPr id="79875" name="Picture 5" descr="cow02435_t13_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2914" y="1701800"/>
            <a:ext cx="3178175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00169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Nonliving Reservoirs 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Microbes have adapted to nearly every habitat in the biosphere.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Soil, water, and air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Most are saprobic and cause little harm to humans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Some are opportunists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A few are regular pathogens</a:t>
            </a:r>
          </a:p>
        </p:txBody>
      </p:sp>
    </p:spTree>
    <p:extLst>
      <p:ext uri="{BB962C8B-B14F-4D97-AF65-F5344CB8AC3E}">
        <p14:creationId xmlns:p14="http://schemas.microsoft.com/office/powerpoint/2010/main" val="5190315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The Acquisition and Transmission of Infectious Agents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>
          <a:xfrm>
            <a:off x="457200" y="1773767"/>
            <a:ext cx="8229600" cy="48937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700" b="1">
                <a:latin typeface="Arial" pitchFamily="8" charset="0"/>
                <a:ea typeface="ＭＳ Ｐゴシック" pitchFamily="8" charset="-128"/>
              </a:rPr>
              <a:t>Communicable</a:t>
            </a:r>
            <a:r>
              <a:rPr lang="en-US" sz="2700">
                <a:latin typeface="Arial" pitchFamily="8" charset="0"/>
                <a:ea typeface="ＭＳ Ｐゴシック" pitchFamily="8" charset="-128"/>
              </a:rPr>
              <a:t> disease: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Occurs when an infected host can transmit the infectious agent to another host and establish infection in that host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b="1">
                <a:latin typeface="Arial" pitchFamily="8" charset="0"/>
                <a:ea typeface="ＭＳ Ｐゴシック" pitchFamily="8" charset="-128"/>
              </a:rPr>
              <a:t>Contagious: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The agent is highly communicable, especially through direct contact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b="1">
                <a:latin typeface="Arial" pitchFamily="8" charset="0"/>
                <a:ea typeface="ＭＳ Ｐゴシック" pitchFamily="8" charset="-128"/>
              </a:rPr>
              <a:t>Noncommunicable: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pitchFamily="8" charset="0"/>
              </a:rPr>
              <a:t>Does </a:t>
            </a:r>
            <a:r>
              <a:rPr lang="en-US" sz="2400" b="1">
                <a:latin typeface="Arial" pitchFamily="8" charset="0"/>
              </a:rPr>
              <a:t>not</a:t>
            </a:r>
            <a:r>
              <a:rPr lang="en-US" sz="2400">
                <a:latin typeface="Arial" pitchFamily="8" charset="0"/>
              </a:rPr>
              <a:t> arise through transmission of the infectious agent from host to host</a:t>
            </a:r>
          </a:p>
          <a:p>
            <a:pPr lvl="1" eaLnBrk="1" hangingPunct="1">
              <a:lnSpc>
                <a:spcPct val="80000"/>
              </a:lnSpc>
            </a:pPr>
            <a:endParaRPr lang="en-US" sz="2400">
              <a:latin typeface="Arial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5086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Patterns of Transmission in Communicable Diseases</a:t>
            </a:r>
          </a:p>
        </p:txBody>
      </p:sp>
      <p:sp>
        <p:nvSpPr>
          <p:cNvPr id="82947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/>
          <a:p>
            <a:r>
              <a:rPr lang="en-US">
                <a:latin typeface="Arial" pitchFamily="8" charset="0"/>
                <a:ea typeface="ＭＳ Ｐゴシック" pitchFamily="8" charset="-128"/>
              </a:rPr>
              <a:t>Direct Contact</a:t>
            </a:r>
          </a:p>
          <a:p>
            <a:pPr lvl="1"/>
            <a:r>
              <a:rPr lang="en-US">
                <a:latin typeface="Arial" pitchFamily="8" charset="0"/>
              </a:rPr>
              <a:t>Touching</a:t>
            </a:r>
          </a:p>
          <a:p>
            <a:pPr lvl="1"/>
            <a:r>
              <a:rPr lang="en-US">
                <a:latin typeface="Arial" pitchFamily="8" charset="0"/>
              </a:rPr>
              <a:t>Kissing</a:t>
            </a:r>
          </a:p>
          <a:p>
            <a:pPr lvl="1"/>
            <a:r>
              <a:rPr lang="en-US">
                <a:latin typeface="Arial" pitchFamily="8" charset="0"/>
              </a:rPr>
              <a:t>Sexual Intercourse</a:t>
            </a:r>
          </a:p>
          <a:p>
            <a:pPr lvl="1"/>
            <a:r>
              <a:rPr lang="en-US">
                <a:latin typeface="Arial" pitchFamily="8" charset="0"/>
              </a:rPr>
              <a:t>Vertical Transmission</a:t>
            </a:r>
          </a:p>
          <a:p>
            <a:pPr lvl="2"/>
            <a:r>
              <a:rPr lang="en-US">
                <a:latin typeface="Arial" pitchFamily="8" charset="0"/>
              </a:rPr>
              <a:t>Prenatal – across placenta</a:t>
            </a:r>
          </a:p>
          <a:p>
            <a:pPr lvl="2"/>
            <a:r>
              <a:rPr lang="en-US">
                <a:latin typeface="Arial" pitchFamily="8" charset="0"/>
              </a:rPr>
              <a:t>Perinatal – during childbirth</a:t>
            </a:r>
          </a:p>
        </p:txBody>
      </p:sp>
      <p:sp>
        <p:nvSpPr>
          <p:cNvPr id="82948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/>
          <a:p>
            <a:endParaRPr lang="en-US">
              <a:latin typeface="Arial" pitchFamily="8" charset="0"/>
              <a:ea typeface="ＭＳ Ｐゴシック" pitchFamily="8" charset="-128"/>
            </a:endParaRPr>
          </a:p>
        </p:txBody>
      </p:sp>
      <p:pic>
        <p:nvPicPr>
          <p:cNvPr id="82949" name="Picture 5" descr="cow02435_13_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6563" y="1600201"/>
            <a:ext cx="4773612" cy="460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95691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Indirect Spread by Vehicles:  Fomites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457200" y="1598084"/>
            <a:ext cx="8229600" cy="4851400"/>
          </a:xfrm>
        </p:spPr>
        <p:txBody>
          <a:bodyPr/>
          <a:lstStyle/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Vehicle: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Any inanimate material commonly used by humans that can transmit infectious agents</a:t>
            </a:r>
          </a:p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Fomite: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An inanimate object that harbors and transmits pathogens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Not a continuous source of infection</a:t>
            </a:r>
          </a:p>
          <a:p>
            <a:pPr lvl="1" eaLnBrk="1" hangingPunct="1"/>
            <a:endParaRPr lang="en-US">
              <a:latin typeface="Arial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4862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Indirect Spread by 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8084"/>
            <a:ext cx="8229600" cy="4851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Oral-fecal route:	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Fecal carrier with inadequate personal hygiene contaminates food during handling, and an unsuspecting person ingests it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Hepatitis A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Amoebic dysentery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Shigellosis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Typhoid fever</a:t>
            </a:r>
          </a:p>
        </p:txBody>
      </p:sp>
    </p:spTree>
    <p:extLst>
      <p:ext uri="{BB962C8B-B14F-4D97-AF65-F5344CB8AC3E}">
        <p14:creationId xmlns:p14="http://schemas.microsoft.com/office/powerpoint/2010/main" val="16781343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457200" y="48684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Water, Soil, and Air as Vehicles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457200" y="1314452"/>
            <a:ext cx="8229600" cy="513503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  <a:ea typeface="ＭＳ Ｐゴシック" pitchFamily="8" charset="-128"/>
              </a:rPr>
              <a:t>Water and soil may harbor pathogens: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Can also become temporarily contaminated with pathogens that come from humans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  <a:ea typeface="ＭＳ Ｐゴシック" pitchFamily="8" charset="-128"/>
              </a:rPr>
              <a:t>Air: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Indoor air can serve as a support medium for the suspension and dispersal of respiratory pathogens via droplet nuclei and aerosols</a:t>
            </a:r>
          </a:p>
          <a:p>
            <a:pPr lvl="1" eaLnBrk="1" hangingPunct="1">
              <a:lnSpc>
                <a:spcPct val="90000"/>
              </a:lnSpc>
            </a:pPr>
            <a:endParaRPr lang="en-US">
              <a:latin typeface="Arial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1783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Water, Soil, and Air as Vehicles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457200" y="1598084"/>
            <a:ext cx="8229600" cy="4851400"/>
          </a:xfrm>
        </p:spPr>
        <p:txBody>
          <a:bodyPr/>
          <a:lstStyle/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Droplet nuclei: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Dried microscopic residues created when microscopic pellets of mucus and saliva are ejected from the mouth and nose</a:t>
            </a:r>
          </a:p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Aerosols: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Suspensions of fine dust or moisture particles in the air that contain live pathogens</a:t>
            </a:r>
          </a:p>
          <a:p>
            <a:pPr lvl="1" eaLnBrk="1" hangingPunct="1"/>
            <a:endParaRPr lang="en-US">
              <a:latin typeface="Arial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3891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Water, Soil, and Air as Vehicles</a:t>
            </a:r>
          </a:p>
        </p:txBody>
      </p:sp>
      <p:pic>
        <p:nvPicPr>
          <p:cNvPr id="88067" name="Picture 5" descr="cow02435_13_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7525" y="1549401"/>
            <a:ext cx="556895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398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ial" pitchFamily="8" charset="0"/>
                <a:ea typeface="ＭＳ Ｐゴシック" pitchFamily="8" charset="-128"/>
              </a:rPr>
              <a:t>Initial Colonization of the Newborn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310217"/>
            <a:ext cx="8229600" cy="5020733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Continued through diet: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Breast milk contains around 600 species of bacteria and sugars that babies cannot digest</a:t>
            </a:r>
          </a:p>
          <a:p>
            <a:pPr lvl="2" eaLnBrk="1" hangingPunct="1"/>
            <a:r>
              <a:rPr lang="en-US">
                <a:latin typeface="Arial" pitchFamily="8" charset="0"/>
              </a:rPr>
              <a:t>Sugars used by healthy gut bacteria</a:t>
            </a:r>
          </a:p>
          <a:p>
            <a:pPr lvl="2" eaLnBrk="1" hangingPunct="1"/>
            <a:r>
              <a:rPr lang="en-US">
                <a:latin typeface="Arial" pitchFamily="8" charset="0"/>
              </a:rPr>
              <a:t>Breast milk may be necessary for maintaining a healthy gut microbiome in the baby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ial" pitchFamily="8" charset="0"/>
                <a:ea typeface="ＭＳ Ｐゴシック" pitchFamily="8" charset="-128"/>
              </a:rPr>
              <a:t>Healthcare-Associated Infections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/>
          <a:lstStyle/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Healthcare-associated infections (HAIs):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Nosocomial Infections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Infectious diseases that are acquired or develop during a hospital stay or stay in another health care facility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Rates of HAIs can range from 0.1 – 20% of all admitted patients</a:t>
            </a:r>
          </a:p>
          <a:p>
            <a:pPr lvl="2" eaLnBrk="1" hangingPunct="1"/>
            <a:endParaRPr lang="en-US">
              <a:latin typeface="Arial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7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ial" pitchFamily="8" charset="0"/>
                <a:ea typeface="ＭＳ Ｐゴシック" pitchFamily="8" charset="-128"/>
              </a:rPr>
              <a:t>Healthcare-Associated Infections</a:t>
            </a:r>
          </a:p>
        </p:txBody>
      </p:sp>
      <p:pic>
        <p:nvPicPr>
          <p:cNvPr id="90115" name="Picture 5" descr="cow02435_13_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5764" y="1282700"/>
            <a:ext cx="3292475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24475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457200" y="2117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pitchFamily="8" charset="0"/>
                <a:ea typeface="ＭＳ Ｐゴシック" pitchFamily="8" charset="-128"/>
              </a:rPr>
              <a:t>Healthcare-Associated Infections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457200" y="1145118"/>
            <a:ext cx="8229600" cy="5304367"/>
          </a:xfrm>
        </p:spPr>
        <p:txBody>
          <a:bodyPr/>
          <a:lstStyle/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Medical asepsis: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Goal:  limit the spread of infectious agents from person to person</a:t>
            </a:r>
          </a:p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Surgical asepsis: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Ensuring all surgical procedures are conducted under sterile conditions</a:t>
            </a:r>
          </a:p>
          <a:p>
            <a:pPr lvl="1" eaLnBrk="1" hangingPunct="1"/>
            <a:endParaRPr lang="en-US">
              <a:latin typeface="Arial" pitchFamily="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7496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ial" pitchFamily="8" charset="0"/>
                <a:ea typeface="ＭＳ Ｐゴシック" pitchFamily="8" charset="-128"/>
              </a:rPr>
              <a:t>Healthcare-Associated Infections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457200" y="1418167"/>
            <a:ext cx="8229600" cy="5031317"/>
          </a:xfrm>
        </p:spPr>
        <p:txBody>
          <a:bodyPr/>
          <a:lstStyle/>
          <a:p>
            <a:pPr eaLnBrk="1" hangingPunct="1"/>
            <a:r>
              <a:rPr lang="en-US" b="1">
                <a:latin typeface="Arial" pitchFamily="8" charset="0"/>
                <a:ea typeface="ＭＳ Ｐゴシック" pitchFamily="8" charset="-128"/>
              </a:rPr>
              <a:t>Infection control officer: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Implements proper practices and procedures throughout the hospital</a:t>
            </a:r>
          </a:p>
          <a:p>
            <a:pPr lvl="1" eaLnBrk="1" hangingPunct="1"/>
            <a:r>
              <a:rPr lang="en-US">
                <a:latin typeface="Arial" pitchFamily="8" charset="0"/>
              </a:rPr>
              <a:t>Charged with:</a:t>
            </a:r>
          </a:p>
          <a:p>
            <a:pPr lvl="2" eaLnBrk="1" hangingPunct="1"/>
            <a:r>
              <a:rPr lang="en-US">
                <a:latin typeface="Arial" pitchFamily="8" charset="0"/>
              </a:rPr>
              <a:t>Tracking potential outbreaks</a:t>
            </a:r>
          </a:p>
          <a:p>
            <a:pPr lvl="2" eaLnBrk="1" hangingPunct="1"/>
            <a:r>
              <a:rPr lang="en-US">
                <a:latin typeface="Arial" pitchFamily="8" charset="0"/>
              </a:rPr>
              <a:t>Identifying breaches in asepsis</a:t>
            </a:r>
          </a:p>
          <a:p>
            <a:pPr lvl="2" eaLnBrk="1" hangingPunct="1"/>
            <a:r>
              <a:rPr lang="en-US">
                <a:latin typeface="Arial" pitchFamily="8" charset="0"/>
              </a:rPr>
              <a:t>Training other healthcare workers in aseptic technique</a:t>
            </a:r>
          </a:p>
        </p:txBody>
      </p:sp>
    </p:spTree>
    <p:extLst>
      <p:ext uri="{BB962C8B-B14F-4D97-AF65-F5344CB8AC3E}">
        <p14:creationId xmlns:p14="http://schemas.microsoft.com/office/powerpoint/2010/main" val="31537607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57200" y="19051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Universal Precautions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457200" y="1162052"/>
            <a:ext cx="8229600" cy="528743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latin typeface="Arial" pitchFamily="8" charset="0"/>
                <a:ea typeface="ＭＳ Ｐゴシック" pitchFamily="8" charset="-128"/>
              </a:rPr>
              <a:t>Universal Precautions (UPs):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>
                <a:latin typeface="Arial" pitchFamily="8" charset="0"/>
              </a:rPr>
              <a:t>Barrier precautions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>
                <a:latin typeface="Arial" pitchFamily="8" charset="0"/>
              </a:rPr>
              <a:t>Needlestick precautions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>
                <a:latin typeface="Arial" pitchFamily="8" charset="0"/>
              </a:rPr>
              <a:t>Precautions with dental handpieces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>
                <a:latin typeface="Arial" pitchFamily="8" charset="0"/>
              </a:rPr>
              <a:t>Decontamination after hands and surfaces have been contaminated with blood and other fluids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>
                <a:latin typeface="Arial" pitchFamily="8" charset="0"/>
              </a:rPr>
              <a:t>Healthcare workers with active, draining skin or mucous membrane lesions must refrain from handling patients</a:t>
            </a:r>
          </a:p>
          <a:p>
            <a:pPr lvl="1" eaLnBrk="1" hangingPunct="1">
              <a:lnSpc>
                <a:spcPct val="90000"/>
              </a:lnSpc>
            </a:pPr>
            <a:endParaRPr lang="en-US" sz="2600">
              <a:latin typeface="Arial" pitchFamily="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000" b="1">
              <a:latin typeface="Arial" pitchFamily="8" charset="0"/>
              <a:ea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62775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Arial" pitchFamily="8" charset="0"/>
                <a:ea typeface="ＭＳ Ｐゴシック" pitchFamily="8" charset="-128"/>
              </a:rPr>
              <a:t>Using Koch’s Postulates to Determine Etiology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457200" y="1733551"/>
            <a:ext cx="8229600" cy="4715933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Essential aim of the study of infection and disease is determining the </a:t>
            </a:r>
            <a:r>
              <a:rPr lang="en-US" b="1">
                <a:latin typeface="Arial" pitchFamily="8" charset="0"/>
                <a:ea typeface="ＭＳ Ｐゴシック" pitchFamily="8" charset="-128"/>
              </a:rPr>
              <a:t>etiologic agent</a:t>
            </a:r>
            <a:r>
              <a:rPr lang="en-US">
                <a:latin typeface="Arial" pitchFamily="8" charset="0"/>
                <a:ea typeface="ＭＳ Ｐゴシック" pitchFamily="8" charset="-128"/>
              </a:rPr>
              <a:t> (causative agent).</a:t>
            </a:r>
          </a:p>
          <a:p>
            <a:pPr eaLnBrk="1" hangingPunct="1"/>
            <a:endParaRPr lang="en-US">
              <a:latin typeface="Arial" pitchFamily="8" charset="0"/>
              <a:ea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43228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Arial" pitchFamily="8" charset="0"/>
                <a:ea typeface="ＭＳ Ｐゴシック" pitchFamily="8" charset="-128"/>
              </a:rPr>
              <a:t>Using Koch’s Postulates to Determine Etiology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457200" y="1733551"/>
            <a:ext cx="8229600" cy="471593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  <a:ea typeface="ＭＳ Ｐゴシック" pitchFamily="8" charset="-128"/>
              </a:rPr>
              <a:t>Robert Koch: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Developed a standard for determining causation of disease that stood the test of scientific scrutiny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Determined the causative agent of anthrax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>
                <a:latin typeface="Arial" pitchFamily="8" charset="0"/>
              </a:rPr>
              <a:t>Koch’s postulates:</a:t>
            </a:r>
          </a:p>
          <a:p>
            <a:pPr lvl="2" eaLnBrk="1" hangingPunct="1">
              <a:lnSpc>
                <a:spcPct val="90000"/>
              </a:lnSpc>
            </a:pPr>
            <a:r>
              <a:rPr lang="en-US">
                <a:latin typeface="Arial" pitchFamily="8" charset="0"/>
              </a:rPr>
              <a:t>A series of proofs that established the principal criteria for etiologic studies</a:t>
            </a:r>
          </a:p>
        </p:txBody>
      </p:sp>
    </p:spTree>
    <p:extLst>
      <p:ext uri="{BB962C8B-B14F-4D97-AF65-F5344CB8AC3E}">
        <p14:creationId xmlns:p14="http://schemas.microsoft.com/office/powerpoint/2010/main" val="174345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pitchFamily="8" charset="0"/>
                <a:ea typeface="ＭＳ Ｐゴシック" pitchFamily="8" charset="-128"/>
              </a:rPr>
              <a:t>Koch’s Postulates:</a:t>
            </a:r>
          </a:p>
        </p:txBody>
      </p:sp>
      <p:pic>
        <p:nvPicPr>
          <p:cNvPr id="96259" name="Picture 5" descr="cow02435_13_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0551" y="1270000"/>
            <a:ext cx="28813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12083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60" y="3335048"/>
            <a:ext cx="5945879" cy="105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504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Indigenous Biota </a:t>
            </a:r>
            <a:b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</a:br>
            <a:r>
              <a:rPr lang="en-US" altLang="en-US" sz="4000" smtClean="0">
                <a:latin typeface="Arial" panose="020B0604020202020204" pitchFamily="34" charset="0"/>
                <a:cs typeface="MS PGothic" pitchFamily="34" charset="-128"/>
              </a:rPr>
              <a:t>of Specific Regions</a:t>
            </a:r>
          </a:p>
        </p:txBody>
      </p:sp>
      <p:pic>
        <p:nvPicPr>
          <p:cNvPr id="16387" name="Picture 6" descr="cow02435_t13_0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1841501"/>
            <a:ext cx="8458200" cy="474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2371</Words>
  <Application>Microsoft Office PowerPoint</Application>
  <PresentationFormat>On-screen Show (4:3)</PresentationFormat>
  <Paragraphs>418</Paragraphs>
  <Slides>88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PowerPoint Presentation</vt:lpstr>
      <vt:lpstr>PowerPoint Presentation</vt:lpstr>
      <vt:lpstr> The Human Host</vt:lpstr>
      <vt:lpstr>The Good - Resident Biota</vt:lpstr>
      <vt:lpstr>The Human Microbiome Project</vt:lpstr>
      <vt:lpstr>Acquiring Resident Biota</vt:lpstr>
      <vt:lpstr>Acquiring Resident Biota</vt:lpstr>
      <vt:lpstr>Initial Colonization of the Newborn</vt:lpstr>
      <vt:lpstr>Indigenous Biota  of Specific Regions</vt:lpstr>
      <vt:lpstr>Indigenous Biota  of Specific Regions</vt:lpstr>
      <vt:lpstr>The Bad: Colonization, Infection, Disease</vt:lpstr>
      <vt:lpstr>The Bad: Colonization, Infection, Disease</vt:lpstr>
      <vt:lpstr> The Progress of an Infection </vt:lpstr>
      <vt:lpstr>The Progress of Infection</vt:lpstr>
      <vt:lpstr>The Progress of Infection</vt:lpstr>
      <vt:lpstr>PowerPoint Presentation</vt:lpstr>
      <vt:lpstr>The Progress of Infection</vt:lpstr>
      <vt:lpstr>The Progress of Infection</vt:lpstr>
      <vt:lpstr>The Progress of Infection</vt:lpstr>
      <vt:lpstr>Becoming Established:  Step One – Portals of Entry</vt:lpstr>
      <vt:lpstr>Skin</vt:lpstr>
      <vt:lpstr>The Gastrointestinal Tract</vt:lpstr>
      <vt:lpstr>Respiratory System</vt:lpstr>
      <vt:lpstr>Urogenital System</vt:lpstr>
      <vt:lpstr>Urogenital Portals of Entry</vt:lpstr>
      <vt:lpstr>Pathogens That Infect During Pregnancy and Birth</vt:lpstr>
      <vt:lpstr>Pathogens That Infect During Pregnancy and Birth</vt:lpstr>
      <vt:lpstr>Pathogens That Infect During Pregnancy and Birth</vt:lpstr>
      <vt:lpstr>The Size of the Inoculum</vt:lpstr>
      <vt:lpstr>Becoming Established:  Step Two – Attaching to the Host </vt:lpstr>
      <vt:lpstr>Attaching to the Host </vt:lpstr>
      <vt:lpstr>Becoming Established: Step 3 – Surviving Host Defenses</vt:lpstr>
      <vt:lpstr>Step Four:  Causing Disease</vt:lpstr>
      <vt:lpstr>Extracellular Enzymes</vt:lpstr>
      <vt:lpstr>Bacterial Toxins:  A Potent Source of Cellular Damage</vt:lpstr>
      <vt:lpstr>Bacterial Toxins</vt:lpstr>
      <vt:lpstr>Bacterial Toxins</vt:lpstr>
      <vt:lpstr>Inducing an  Injurious Host Response</vt:lpstr>
      <vt:lpstr>The Process of  Infection and Disease</vt:lpstr>
      <vt:lpstr>Patterns of Infection</vt:lpstr>
      <vt:lpstr>Patterns of Infection</vt:lpstr>
      <vt:lpstr>Patterns of Infection</vt:lpstr>
      <vt:lpstr>Patterns of Infection</vt:lpstr>
      <vt:lpstr>Patterns of Infection</vt:lpstr>
      <vt:lpstr>Patterns of Infection</vt:lpstr>
      <vt:lpstr>Patterns of Infection</vt:lpstr>
      <vt:lpstr>Bacterial Toxins</vt:lpstr>
      <vt:lpstr>Signs and Symptoms:   Warning Signals of Disease</vt:lpstr>
      <vt:lpstr>Signs and Symptoms:   Warning Signals of Disease</vt:lpstr>
      <vt:lpstr>Signs and Symptoms  of Inflammation</vt:lpstr>
      <vt:lpstr>Signs of Infection in the Blood</vt:lpstr>
      <vt:lpstr>Signs of Infection in the Blood</vt:lpstr>
      <vt:lpstr>Infections That Go Unnoticed</vt:lpstr>
      <vt:lpstr>Vacating the Host:  Step Five – Portals of Exit</vt:lpstr>
      <vt:lpstr>Vacating the Host: Step Five – Portals of Exit</vt:lpstr>
      <vt:lpstr>Respiratory and Salivary</vt:lpstr>
      <vt:lpstr>Skin Scales</vt:lpstr>
      <vt:lpstr>Fecal Exit</vt:lpstr>
      <vt:lpstr>Urogenital Tract</vt:lpstr>
      <vt:lpstr>Blood</vt:lpstr>
      <vt:lpstr>The Persistence of Microbes and Pathologic Conditions</vt:lpstr>
      <vt:lpstr>What Happens in Your Body</vt:lpstr>
      <vt:lpstr>What Happens in Your Body</vt:lpstr>
      <vt:lpstr>Reservoirs:   Where Pathogens Persist</vt:lpstr>
      <vt:lpstr>Living Reservoirs</vt:lpstr>
      <vt:lpstr>Living Reservoirs</vt:lpstr>
      <vt:lpstr>Living Reservoirs</vt:lpstr>
      <vt:lpstr>PowerPoint Presentation</vt:lpstr>
      <vt:lpstr>Animals as Reservoirs and Sources</vt:lpstr>
      <vt:lpstr>Animals as Reservoirs and Sources</vt:lpstr>
      <vt:lpstr>Animals as Reservoirs and Sources</vt:lpstr>
      <vt:lpstr>Nonliving Reservoirs </vt:lpstr>
      <vt:lpstr>The Acquisition and Transmission of Infectious Agents</vt:lpstr>
      <vt:lpstr>Patterns of Transmission in Communicable Diseases</vt:lpstr>
      <vt:lpstr>Indirect Spread by Vehicles:  Fomites</vt:lpstr>
      <vt:lpstr>Indirect Spread by Vehicles</vt:lpstr>
      <vt:lpstr>Water, Soil, and Air as Vehicles</vt:lpstr>
      <vt:lpstr>Water, Soil, and Air as Vehicles</vt:lpstr>
      <vt:lpstr>Water, Soil, and Air as Vehicles</vt:lpstr>
      <vt:lpstr>Healthcare-Associated Infections</vt:lpstr>
      <vt:lpstr>Healthcare-Associated Infections</vt:lpstr>
      <vt:lpstr>Healthcare-Associated Infections</vt:lpstr>
      <vt:lpstr>Healthcare-Associated Infections</vt:lpstr>
      <vt:lpstr>Universal Precautions</vt:lpstr>
      <vt:lpstr>Using Koch’s Postulates to Determine Etiology</vt:lpstr>
      <vt:lpstr>Using Koch’s Postulates to Determine Etiology</vt:lpstr>
      <vt:lpstr>Koch’s Postulates:</vt:lpstr>
      <vt:lpstr>PowerPoint Presentation</vt:lpstr>
    </vt:vector>
  </TitlesOfParts>
  <Company>Cuyahoga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Rebecca Kapley</dc:creator>
  <cp:lastModifiedBy>Allan James</cp:lastModifiedBy>
  <cp:revision>5</cp:revision>
  <dcterms:created xsi:type="dcterms:W3CDTF">2015-01-30T17:10:16Z</dcterms:created>
  <dcterms:modified xsi:type="dcterms:W3CDTF">2015-05-21T21:23:02Z</dcterms:modified>
</cp:coreProperties>
</file>