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256" r:id="rId2"/>
    <p:sldId id="257" r:id="rId3"/>
    <p:sldId id="268" r:id="rId4"/>
    <p:sldId id="259" r:id="rId5"/>
    <p:sldId id="260" r:id="rId6"/>
    <p:sldId id="261" r:id="rId7"/>
    <p:sldId id="262" r:id="rId8"/>
    <p:sldId id="263" r:id="rId9"/>
    <p:sldId id="274" r:id="rId10"/>
    <p:sldId id="265" r:id="rId11"/>
    <p:sldId id="271" r:id="rId12"/>
    <p:sldId id="272" r:id="rId13"/>
    <p:sldId id="273" r:id="rId14"/>
    <p:sldId id="270" r:id="rId15"/>
    <p:sldId id="269" r:id="rId16"/>
    <p:sldId id="267" r:id="rId17"/>
    <p:sldId id="275" r:id="rId18"/>
  </p:sldIdLst>
  <p:sldSz cx="9144000" cy="6858000" type="screen4x3"/>
  <p:notesSz cx="7315200" cy="9601200"/>
  <p:custDataLst>
    <p:tags r:id="rId21"/>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68817" autoAdjust="0"/>
  </p:normalViewPr>
  <p:slideViewPr>
    <p:cSldViewPr>
      <p:cViewPr varScale="1">
        <p:scale>
          <a:sx n="79" d="100"/>
          <a:sy n="79" d="100"/>
        </p:scale>
        <p:origin x="-2544" y="-9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ags" Target="tags/tag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70238" cy="47942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4143375" y="0"/>
            <a:ext cx="3170238" cy="479425"/>
          </a:xfrm>
          <a:prstGeom prst="rect">
            <a:avLst/>
          </a:prstGeom>
        </p:spPr>
        <p:txBody>
          <a:bodyPr vert="horz" lIns="91440" tIns="45720" rIns="91440" bIns="45720" rtlCol="0"/>
          <a:lstStyle>
            <a:lvl1pPr algn="r">
              <a:defRPr sz="1200"/>
            </a:lvl1pPr>
          </a:lstStyle>
          <a:p>
            <a:endParaRPr lang="en-US"/>
          </a:p>
        </p:txBody>
      </p:sp>
      <p:sp>
        <p:nvSpPr>
          <p:cNvPr id="4" name="Footer Placeholder 3"/>
          <p:cNvSpPr>
            <a:spLocks noGrp="1"/>
          </p:cNvSpPr>
          <p:nvPr>
            <p:ph type="ftr" sz="quarter" idx="2"/>
          </p:nvPr>
        </p:nvSpPr>
        <p:spPr>
          <a:xfrm>
            <a:off x="0" y="9120188"/>
            <a:ext cx="3170238" cy="479425"/>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4143375" y="9120188"/>
            <a:ext cx="3170238" cy="479425"/>
          </a:xfrm>
          <a:prstGeom prst="rect">
            <a:avLst/>
          </a:prstGeom>
        </p:spPr>
        <p:txBody>
          <a:bodyPr vert="horz" lIns="91440" tIns="45720" rIns="91440" bIns="45720" rtlCol="0" anchor="b"/>
          <a:lstStyle>
            <a:lvl1pPr algn="r">
              <a:defRPr sz="1200"/>
            </a:lvl1pPr>
          </a:lstStyle>
          <a:p>
            <a:fld id="{7D706729-4CF8-4CCA-8D1F-341AD5AECD0D}" type="slidenum">
              <a:rPr lang="en-US" smtClean="0"/>
              <a:t>‹#›</a:t>
            </a:fld>
            <a:endParaRPr lang="en-US"/>
          </a:p>
        </p:txBody>
      </p:sp>
    </p:spTree>
    <p:extLst>
      <p:ext uri="{BB962C8B-B14F-4D97-AF65-F5344CB8AC3E}">
        <p14:creationId xmlns:p14="http://schemas.microsoft.com/office/powerpoint/2010/main" val="1520545856"/>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169920" cy="480060"/>
          </a:xfrm>
          <a:prstGeom prst="rect">
            <a:avLst/>
          </a:prstGeom>
        </p:spPr>
        <p:txBody>
          <a:bodyPr vert="horz" lIns="96661" tIns="48331" rIns="96661" bIns="48331" rtlCol="0"/>
          <a:lstStyle>
            <a:lvl1pPr algn="l">
              <a:defRPr sz="1300"/>
            </a:lvl1pPr>
          </a:lstStyle>
          <a:p>
            <a:endParaRPr lang="en-US"/>
          </a:p>
        </p:txBody>
      </p:sp>
      <p:sp>
        <p:nvSpPr>
          <p:cNvPr id="3" name="Date Placeholder 2"/>
          <p:cNvSpPr>
            <a:spLocks noGrp="1"/>
          </p:cNvSpPr>
          <p:nvPr>
            <p:ph type="dt" idx="1"/>
          </p:nvPr>
        </p:nvSpPr>
        <p:spPr>
          <a:xfrm>
            <a:off x="4143587" y="0"/>
            <a:ext cx="3169920" cy="480060"/>
          </a:xfrm>
          <a:prstGeom prst="rect">
            <a:avLst/>
          </a:prstGeom>
        </p:spPr>
        <p:txBody>
          <a:bodyPr vert="horz" lIns="96661" tIns="48331" rIns="96661" bIns="48331" rtlCol="0"/>
          <a:lstStyle>
            <a:lvl1pPr algn="r">
              <a:defRPr sz="1300"/>
            </a:lvl1pPr>
          </a:lstStyle>
          <a:p>
            <a:endParaRPr lang="en-US"/>
          </a:p>
        </p:txBody>
      </p:sp>
      <p:sp>
        <p:nvSpPr>
          <p:cNvPr id="4" name="Slide Image Placeholder 3"/>
          <p:cNvSpPr>
            <a:spLocks noGrp="1" noRot="1" noChangeAspect="1"/>
          </p:cNvSpPr>
          <p:nvPr>
            <p:ph type="sldImg" idx="2"/>
          </p:nvPr>
        </p:nvSpPr>
        <p:spPr>
          <a:xfrm>
            <a:off x="1257300" y="720725"/>
            <a:ext cx="4800600" cy="3600450"/>
          </a:xfrm>
          <a:prstGeom prst="rect">
            <a:avLst/>
          </a:prstGeom>
          <a:noFill/>
          <a:ln w="12700">
            <a:solidFill>
              <a:prstClr val="black"/>
            </a:solidFill>
          </a:ln>
        </p:spPr>
        <p:txBody>
          <a:bodyPr vert="horz" lIns="96661" tIns="48331" rIns="96661" bIns="48331" rtlCol="0" anchor="ctr"/>
          <a:lstStyle/>
          <a:p>
            <a:endParaRPr lang="en-US"/>
          </a:p>
        </p:txBody>
      </p:sp>
      <p:sp>
        <p:nvSpPr>
          <p:cNvPr id="5" name="Notes Placeholder 4"/>
          <p:cNvSpPr>
            <a:spLocks noGrp="1"/>
          </p:cNvSpPr>
          <p:nvPr>
            <p:ph type="body" sz="quarter" idx="3"/>
          </p:nvPr>
        </p:nvSpPr>
        <p:spPr>
          <a:xfrm>
            <a:off x="731520" y="4560570"/>
            <a:ext cx="5852160" cy="4320540"/>
          </a:xfrm>
          <a:prstGeom prst="rect">
            <a:avLst/>
          </a:prstGeom>
        </p:spPr>
        <p:txBody>
          <a:bodyPr vert="horz" lIns="96661" tIns="48331" rIns="96661" bIns="48331"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9119474"/>
            <a:ext cx="3169920" cy="480060"/>
          </a:xfrm>
          <a:prstGeom prst="rect">
            <a:avLst/>
          </a:prstGeom>
        </p:spPr>
        <p:txBody>
          <a:bodyPr vert="horz" lIns="96661" tIns="48331" rIns="96661" bIns="48331" rtlCol="0" anchor="b"/>
          <a:lstStyle>
            <a:lvl1pPr algn="l">
              <a:defRPr sz="1300"/>
            </a:lvl1pPr>
          </a:lstStyle>
          <a:p>
            <a:endParaRPr lang="en-US"/>
          </a:p>
        </p:txBody>
      </p:sp>
      <p:sp>
        <p:nvSpPr>
          <p:cNvPr id="7" name="Slide Number Placeholder 6"/>
          <p:cNvSpPr>
            <a:spLocks noGrp="1"/>
          </p:cNvSpPr>
          <p:nvPr>
            <p:ph type="sldNum" sz="quarter" idx="5"/>
          </p:nvPr>
        </p:nvSpPr>
        <p:spPr>
          <a:xfrm>
            <a:off x="4143587" y="9119474"/>
            <a:ext cx="3169920" cy="480060"/>
          </a:xfrm>
          <a:prstGeom prst="rect">
            <a:avLst/>
          </a:prstGeom>
        </p:spPr>
        <p:txBody>
          <a:bodyPr vert="horz" lIns="96661" tIns="48331" rIns="96661" bIns="48331" rtlCol="0" anchor="b"/>
          <a:lstStyle>
            <a:lvl1pPr algn="r">
              <a:defRPr sz="1300"/>
            </a:lvl1pPr>
          </a:lstStyle>
          <a:p>
            <a:fld id="{AE731ACA-D2E7-4FD7-96EB-47E54103C284}" type="slidenum">
              <a:rPr lang="en-US" smtClean="0"/>
              <a:t>‹#›</a:t>
            </a:fld>
            <a:endParaRPr lang="en-US"/>
          </a:p>
        </p:txBody>
      </p:sp>
    </p:spTree>
    <p:extLst>
      <p:ext uri="{BB962C8B-B14F-4D97-AF65-F5344CB8AC3E}">
        <p14:creationId xmlns:p14="http://schemas.microsoft.com/office/powerpoint/2010/main" val="3393054855"/>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For General Biology class for majors</a:t>
            </a:r>
          </a:p>
          <a:p>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1</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20254082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Who</a:t>
            </a:r>
            <a:r>
              <a:rPr lang="en-US" baseline="0" dirty="0" smtClean="0"/>
              <a:t> is most similar? Who is most different?</a:t>
            </a:r>
          </a:p>
          <a:p>
            <a:r>
              <a:rPr lang="en-US" baseline="0" dirty="0" smtClean="0"/>
              <a:t>All the eukaryotes are most similar. They all have </a:t>
            </a:r>
            <a:r>
              <a:rPr lang="en-US" baseline="0" dirty="0" err="1" smtClean="0"/>
              <a:t>mitochrondria</a:t>
            </a:r>
            <a:r>
              <a:rPr lang="en-US" baseline="0" dirty="0" smtClean="0"/>
              <a:t> where cytochrome C is located and all use oxygen as the final electron acceptor.</a:t>
            </a:r>
          </a:p>
          <a:p>
            <a:r>
              <a:rPr lang="en-US" baseline="0" dirty="0" smtClean="0"/>
              <a:t>The bacteria, </a:t>
            </a:r>
            <a:r>
              <a:rPr lang="en-US" baseline="0" dirty="0" err="1" smtClean="0"/>
              <a:t>Caldithrix</a:t>
            </a:r>
            <a:r>
              <a:rPr lang="en-US" baseline="0" dirty="0" smtClean="0"/>
              <a:t> </a:t>
            </a:r>
            <a:r>
              <a:rPr lang="en-US" baseline="0" dirty="0" err="1" smtClean="0"/>
              <a:t>abyssi</a:t>
            </a:r>
            <a:r>
              <a:rPr lang="en-US" baseline="0" dirty="0" smtClean="0"/>
              <a:t>, is the most different because it is not aerobic. Instead of using oxygen, it uses nitrogen as the final electron acceptor.</a:t>
            </a:r>
            <a:endParaRPr lang="en-US" dirty="0" smtClean="0"/>
          </a:p>
          <a:p>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10</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Amino</a:t>
            </a:r>
            <a:r>
              <a:rPr lang="en-US" baseline="0" dirty="0" smtClean="0"/>
              <a:t> acid sequences make up the cytochrome C protein. We will look to see if different species have different amino acid sequences. If so, then that suggests differences in their cytochrome C function.</a:t>
            </a:r>
          </a:p>
          <a:p>
            <a:endParaRPr lang="en-US" baseline="0" dirty="0" smtClean="0"/>
          </a:p>
          <a:p>
            <a:r>
              <a:rPr lang="en-US" baseline="0" dirty="0" smtClean="0"/>
              <a:t>Recall that there are 20 amino acids that can be used to make up proteins. These are the same no matter what the species is. It’s the same for humans, chimps, bees and bacteria. Amino acids have abbreviations. We have used 3 letter abbreviations so far, but that is still too long when you are dealing with sequences that are over 100 amino acids. So, there is an even shorter 1 letter abbreviation code. This is what is shown on the table here, which you have in your appendix. For instance, the first amino acid in this chain is “M”. What does “M” stand for? Go to the table and you find that “M” is for Methionine, which is always the starting amino acid.</a:t>
            </a:r>
          </a:p>
        </p:txBody>
      </p:sp>
      <p:sp>
        <p:nvSpPr>
          <p:cNvPr id="4" name="Date Placeholder 3"/>
          <p:cNvSpPr>
            <a:spLocks noGrp="1"/>
          </p:cNvSpPr>
          <p:nvPr>
            <p:ph type="dt" idx="10"/>
          </p:nvPr>
        </p:nvSpPr>
        <p:spPr/>
        <p:txBody>
          <a:bodyPr/>
          <a:lstStyle/>
          <a:p>
            <a:endParaRPr lang="en-US"/>
          </a:p>
        </p:txBody>
      </p:sp>
      <p:sp>
        <p:nvSpPr>
          <p:cNvPr id="5" name="Slide Number Placeholder 4"/>
          <p:cNvSpPr>
            <a:spLocks noGrp="1"/>
          </p:cNvSpPr>
          <p:nvPr>
            <p:ph type="sldNum" sz="quarter" idx="11"/>
          </p:nvPr>
        </p:nvSpPr>
        <p:spPr/>
        <p:txBody>
          <a:bodyPr/>
          <a:lstStyle/>
          <a:p>
            <a:fld id="{AE731ACA-D2E7-4FD7-96EB-47E54103C284}" type="slidenum">
              <a:rPr lang="en-US" smtClean="0"/>
              <a:t>11</a:t>
            </a:fld>
            <a:endParaRPr lang="en-US"/>
          </a:p>
        </p:txBody>
      </p:sp>
    </p:spTree>
    <p:extLst>
      <p:ext uri="{BB962C8B-B14F-4D97-AF65-F5344CB8AC3E}">
        <p14:creationId xmlns:p14="http://schemas.microsoft.com/office/powerpoint/2010/main" val="3630380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smtClean="0">
                <a:latin typeface="Arial" panose="020B0604020202020204" pitchFamily="34" charset="0"/>
                <a:cs typeface="Arial" panose="020B0604020202020204" pitchFamily="34" charset="0"/>
              </a:rPr>
              <a:t>Now,</a:t>
            </a:r>
            <a:r>
              <a:rPr lang="en-US" sz="1200" baseline="0" dirty="0" smtClean="0">
                <a:latin typeface="Arial" panose="020B0604020202020204" pitchFamily="34" charset="0"/>
                <a:cs typeface="Arial" panose="020B0604020202020204" pitchFamily="34" charset="0"/>
              </a:rPr>
              <a:t> students can work on the 3 exercises.</a:t>
            </a:r>
          </a:p>
          <a:p>
            <a:endParaRPr lang="en-US" sz="1200" baseline="0" dirty="0" smtClean="0">
              <a:latin typeface="Arial" panose="020B0604020202020204" pitchFamily="34" charset="0"/>
              <a:cs typeface="Arial" panose="020B0604020202020204" pitchFamily="34" charset="0"/>
            </a:endParaRPr>
          </a:p>
          <a:p>
            <a:r>
              <a:rPr lang="en-US" sz="1200" baseline="0" dirty="0" smtClean="0">
                <a:latin typeface="Arial" panose="020B0604020202020204" pitchFamily="34" charset="0"/>
                <a:cs typeface="Arial" panose="020B0604020202020204" pitchFamily="34" charset="0"/>
              </a:rPr>
              <a:t>Options for dividing students into groups:</a:t>
            </a:r>
          </a:p>
          <a:p>
            <a:r>
              <a:rPr lang="en-US" sz="1200" baseline="0" dirty="0" smtClean="0">
                <a:latin typeface="Arial" panose="020B0604020202020204" pitchFamily="34" charset="0"/>
                <a:cs typeface="Arial" panose="020B0604020202020204" pitchFamily="34" charset="0"/>
              </a:rPr>
              <a:t>Groups of 2. Each group goes through all 3 exercises (~2 </a:t>
            </a:r>
            <a:r>
              <a:rPr lang="en-US" sz="1200" baseline="0" dirty="0" err="1" smtClean="0">
                <a:latin typeface="Arial" panose="020B0604020202020204" pitchFamily="34" charset="0"/>
                <a:cs typeface="Arial" panose="020B0604020202020204" pitchFamily="34" charset="0"/>
              </a:rPr>
              <a:t>hrs</a:t>
            </a:r>
            <a:r>
              <a:rPr lang="en-US" sz="1200" baseline="0" dirty="0" smtClean="0">
                <a:latin typeface="Arial" panose="020B0604020202020204" pitchFamily="34" charset="0"/>
                <a:cs typeface="Arial" panose="020B0604020202020204" pitchFamily="34" charset="0"/>
              </a:rPr>
              <a:t> to complete all 3 exercises)</a:t>
            </a:r>
          </a:p>
          <a:p>
            <a:endParaRPr lang="en-US" sz="1200" baseline="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4 students (group A with 2 students &amp; B with 2</a:t>
            </a:r>
            <a:r>
              <a:rPr lang="en-US" sz="1200" baseline="0" dirty="0" smtClean="0">
                <a:latin typeface="Arial" panose="020B0604020202020204" pitchFamily="34" charset="0"/>
                <a:cs typeface="Arial" panose="020B0604020202020204" pitchFamily="34" charset="0"/>
              </a:rPr>
              <a:t> students</a:t>
            </a:r>
            <a:r>
              <a:rPr lang="en-US" sz="1200" dirty="0" smtClean="0">
                <a:latin typeface="Arial" panose="020B0604020202020204" pitchFamily="34" charset="0"/>
                <a:cs typeface="Arial" panose="020B0604020202020204" pitchFamily="34" charset="0"/>
              </a:rPr>
              <a:t>) (~1 </a:t>
            </a:r>
            <a:r>
              <a:rPr lang="en-US" sz="1200" dirty="0" err="1" smtClean="0">
                <a:latin typeface="Arial" panose="020B0604020202020204" pitchFamily="34" charset="0"/>
                <a:cs typeface="Arial" panose="020B0604020202020204" pitchFamily="34" charset="0"/>
              </a:rPr>
              <a:t>hr</a:t>
            </a:r>
            <a:r>
              <a:rPr lang="en-US" sz="1200" baseline="0" dirty="0" smtClean="0">
                <a:latin typeface="Arial" panose="020B0604020202020204" pitchFamily="34" charset="0"/>
                <a:cs typeface="Arial" panose="020B0604020202020204" pitchFamily="34" charset="0"/>
              </a:rPr>
              <a:t> to complete and share exercises)</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All do #1: divide up organisms (both</a:t>
            </a:r>
            <a:r>
              <a:rPr lang="en-US" sz="1200" baseline="0" dirty="0" smtClean="0">
                <a:latin typeface="Arial" panose="020B0604020202020204" pitchFamily="34" charset="0"/>
                <a:cs typeface="Arial" panose="020B0604020202020204" pitchFamily="34" charset="0"/>
              </a:rPr>
              <a:t> groups A&amp;B do #1. unknown. Group A does 3 organisms while group B does the other 3 organisms)</a:t>
            </a:r>
            <a:endParaRPr lang="en-US" sz="1200" dirty="0" smtClean="0">
              <a:latin typeface="Arial" panose="020B0604020202020204" pitchFamily="34" charset="0"/>
              <a:cs typeface="Arial" panose="020B0604020202020204" pitchFamily="34" charset="0"/>
            </a:endParaRPr>
          </a:p>
          <a:p>
            <a:r>
              <a:rPr lang="en-US" sz="1200" dirty="0" smtClean="0">
                <a:latin typeface="Arial" panose="020B0604020202020204" pitchFamily="34" charset="0"/>
                <a:cs typeface="Arial" panose="020B0604020202020204" pitchFamily="34" charset="0"/>
              </a:rPr>
              <a:t>Group A: do #2 exercise</a:t>
            </a:r>
          </a:p>
          <a:p>
            <a:r>
              <a:rPr lang="en-US" sz="1200" dirty="0" smtClean="0">
                <a:latin typeface="Arial" panose="020B0604020202020204" pitchFamily="34" charset="0"/>
                <a:cs typeface="Arial" panose="020B0604020202020204" pitchFamily="34" charset="0"/>
              </a:rPr>
              <a:t>Group B: do #3 exercise</a:t>
            </a:r>
          </a:p>
          <a:p>
            <a:r>
              <a:rPr lang="en-US" sz="1200" dirty="0" smtClean="0">
                <a:latin typeface="Arial" panose="020B0604020202020204" pitchFamily="34" charset="0"/>
                <a:cs typeface="Arial" panose="020B0604020202020204" pitchFamily="34" charset="0"/>
              </a:rPr>
              <a:t>Share your findings</a:t>
            </a:r>
          </a:p>
          <a:p>
            <a:r>
              <a:rPr lang="en-US" sz="1200" dirty="0" smtClean="0">
                <a:latin typeface="Arial" panose="020B0604020202020204" pitchFamily="34" charset="0"/>
                <a:cs typeface="Arial" panose="020B0604020202020204" pitchFamily="34" charset="0"/>
              </a:rPr>
              <a:t>All do discussion/conclusion.</a:t>
            </a:r>
          </a:p>
          <a:p>
            <a:endParaRPr lang="en-US" sz="1200" kern="1200" dirty="0" smtClean="0">
              <a:solidFill>
                <a:schemeClr val="tx1"/>
              </a:solidFill>
              <a:effectLst/>
              <a:latin typeface="Arial" panose="020B0604020202020204" pitchFamily="34" charset="0"/>
              <a:ea typeface="+mn-ea"/>
              <a:cs typeface="Arial" panose="020B0604020202020204" pitchFamily="34" charset="0"/>
            </a:endParaRPr>
          </a:p>
          <a:p>
            <a:r>
              <a:rPr lang="en-US" sz="1200" kern="1200" dirty="0" smtClean="0">
                <a:solidFill>
                  <a:schemeClr val="tx1"/>
                </a:solidFill>
                <a:effectLst/>
                <a:latin typeface="+mn-lt"/>
                <a:ea typeface="+mn-ea"/>
                <a:cs typeface="+mn-cs"/>
              </a:rPr>
              <a:t>Have students follow the appropriate videos as they complete each of the 3 exercises. It is best if they watch a part of the video, pause it, complete that task, then continue to the next part of the video.</a:t>
            </a:r>
          </a:p>
          <a:p>
            <a:pPr lvl="0"/>
            <a:r>
              <a:rPr lang="en-US" sz="1200" kern="1200" dirty="0" smtClean="0">
                <a:solidFill>
                  <a:schemeClr val="tx1"/>
                </a:solidFill>
                <a:effectLst/>
                <a:latin typeface="+mn-lt"/>
                <a:ea typeface="+mn-ea"/>
                <a:cs typeface="+mn-cs"/>
              </a:rPr>
              <a:t>Exercise 1 demonstration: http://youtu.be/yv7Tbo3XyOw</a:t>
            </a:r>
          </a:p>
          <a:p>
            <a:pPr lvl="0"/>
            <a:r>
              <a:rPr lang="en-US" sz="1200" kern="1200" dirty="0" smtClean="0">
                <a:solidFill>
                  <a:schemeClr val="tx1"/>
                </a:solidFill>
                <a:effectLst/>
                <a:latin typeface="+mn-lt"/>
                <a:ea typeface="+mn-ea"/>
                <a:cs typeface="+mn-cs"/>
              </a:rPr>
              <a:t>Exercise 2 demonstration: http://youtu.be/xY_FOkSfhu0</a:t>
            </a:r>
          </a:p>
          <a:p>
            <a:pPr lvl="0"/>
            <a:r>
              <a:rPr lang="en-US" sz="1200" kern="1200" dirty="0" smtClean="0">
                <a:solidFill>
                  <a:schemeClr val="tx1"/>
                </a:solidFill>
                <a:effectLst/>
                <a:latin typeface="+mn-lt"/>
                <a:ea typeface="+mn-ea"/>
                <a:cs typeface="+mn-cs"/>
              </a:rPr>
              <a:t>Exercise 3 demonstration: http://youtu.be/-XfF8sJaZ-c</a:t>
            </a:r>
          </a:p>
          <a:p>
            <a:endParaRPr lang="en-US" sz="1200" dirty="0" smtClean="0">
              <a:latin typeface="Arial" panose="020B0604020202020204" pitchFamily="34" charset="0"/>
              <a:cs typeface="Arial" panose="020B0604020202020204" pitchFamily="34" charset="0"/>
            </a:endParaRPr>
          </a:p>
          <a:p>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12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exercise is to get students familiar with BLAST</a:t>
            </a:r>
            <a:r>
              <a:rPr lang="en-US" baseline="0" dirty="0" smtClean="0"/>
              <a:t> and double check the validity of the sequences provided. </a:t>
            </a:r>
            <a:r>
              <a:rPr lang="en-US" dirty="0" smtClean="0"/>
              <a:t>This exercise confirms that the sequences</a:t>
            </a:r>
            <a:r>
              <a:rPr lang="en-US" baseline="0" dirty="0" smtClean="0"/>
              <a:t> we have are indeed for Cytochrome C and for the given organism listed.</a:t>
            </a:r>
          </a:p>
          <a:p>
            <a:endParaRPr lang="en-US" dirty="0" smtClean="0"/>
          </a:p>
          <a:p>
            <a:r>
              <a:rPr lang="en-US" dirty="0" smtClean="0"/>
              <a:t>Note: When BLAST runs, it identifies protein first</a:t>
            </a:r>
            <a:r>
              <a:rPr lang="en-US" baseline="0" dirty="0" smtClean="0"/>
              <a:t> by the common AA sequence (just the colored part). This is done fairly quickly for cytochrome C.</a:t>
            </a:r>
          </a:p>
          <a:p>
            <a:r>
              <a:rPr lang="en-US" baseline="0" dirty="0" smtClean="0"/>
              <a:t>Then BLAST works on the other remaining parts of the sequence to find out what organism this protein belongs too (the other parts of protein). This takes a little longer to identify such as showing that a particular cytochrome C belongs to a human or a bee.</a:t>
            </a:r>
          </a:p>
          <a:p>
            <a:endParaRPr lang="en-US" baseline="0" dirty="0" smtClean="0"/>
          </a:p>
          <a:p>
            <a:r>
              <a:rPr lang="en-US" baseline="0" dirty="0" smtClean="0"/>
              <a:t>BLAST is fairly accurate at matching up sequences with protein and organisms as shown by the high percent for identity values.</a:t>
            </a:r>
          </a:p>
          <a:p>
            <a:r>
              <a:rPr lang="en-US" baseline="0" dirty="0" smtClean="0"/>
              <a:t>All of these sequences match for cytochrome C (as expected)</a:t>
            </a:r>
          </a:p>
          <a:p>
            <a:endParaRPr lang="en-US" baseline="0" dirty="0" smtClean="0"/>
          </a:p>
          <a:p>
            <a:r>
              <a:rPr lang="en-US" sz="1200" kern="1200" dirty="0" smtClean="0">
                <a:solidFill>
                  <a:schemeClr val="tx1"/>
                </a:solidFill>
                <a:effectLst/>
                <a:latin typeface="+mn-lt"/>
                <a:ea typeface="+mn-ea"/>
                <a:cs typeface="+mn-cs"/>
              </a:rPr>
              <a:t>Was the protein or organism identified first? What does this imply about genome evolution?</a:t>
            </a:r>
          </a:p>
          <a:p>
            <a:r>
              <a:rPr lang="en-US" sz="1200" i="1" kern="1200" dirty="0" smtClean="0">
                <a:solidFill>
                  <a:schemeClr val="tx1"/>
                </a:solidFill>
                <a:effectLst/>
                <a:latin typeface="+mn-lt"/>
                <a:ea typeface="+mn-ea"/>
                <a:cs typeface="+mn-cs"/>
              </a:rPr>
              <a:t>Gene for cytochrome C is conserved across organisms (bacteria, </a:t>
            </a:r>
            <a:r>
              <a:rPr lang="en-US" sz="1200" i="1" kern="1200" dirty="0" err="1" smtClean="0">
                <a:solidFill>
                  <a:schemeClr val="tx1"/>
                </a:solidFill>
                <a:effectLst/>
                <a:latin typeface="+mn-lt"/>
                <a:ea typeface="+mn-ea"/>
                <a:cs typeface="+mn-cs"/>
              </a:rPr>
              <a:t>eukarya</a:t>
            </a:r>
            <a:r>
              <a:rPr lang="en-US" sz="1200" i="1" kern="1200" dirty="0" smtClean="0">
                <a:solidFill>
                  <a:schemeClr val="tx1"/>
                </a:solidFill>
                <a:effectLst/>
                <a:latin typeface="+mn-lt"/>
                <a:ea typeface="+mn-ea"/>
                <a:cs typeface="+mn-cs"/>
              </a:rPr>
              <a:t>). There is a common conserved region which was located quickly.  It took longer time to find the species because BLAST is searching for the differences in the sequences for each species.</a:t>
            </a:r>
          </a:p>
          <a:p>
            <a:endParaRPr lang="en-US" sz="1200" i="1"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Do your given sequences correctly identify the protein and organism? Explain using the data in table. </a:t>
            </a:r>
          </a:p>
          <a:p>
            <a:r>
              <a:rPr lang="en-US" sz="1200" i="1" kern="1200" dirty="0" smtClean="0">
                <a:solidFill>
                  <a:schemeClr val="tx1"/>
                </a:solidFill>
                <a:effectLst/>
                <a:latin typeface="+mn-lt"/>
                <a:ea typeface="+mn-ea"/>
                <a:cs typeface="+mn-cs"/>
              </a:rPr>
              <a:t>Yes, all searches matched cytochrome C protein with 100% accuracy. The sequences also matched with the correct organism identified with 100% identity value. </a:t>
            </a:r>
            <a:endParaRPr lang="en-US" sz="1200" kern="1200" dirty="0" smtClean="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13</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Exercise 2 shows the similarity</a:t>
            </a:r>
            <a:r>
              <a:rPr lang="en-US" baseline="0" dirty="0" smtClean="0"/>
              <a:t> between a human’s cytochrome C (</a:t>
            </a:r>
            <a:r>
              <a:rPr lang="en-US" i="1" baseline="0" dirty="0" smtClean="0"/>
              <a:t>Homo sapiens)</a:t>
            </a:r>
            <a:r>
              <a:rPr lang="en-US" baseline="0" dirty="0" smtClean="0"/>
              <a:t> to that of other eukaryotes (chimps, bees) and bacteria (</a:t>
            </a:r>
            <a:r>
              <a:rPr lang="en-US" i="1" baseline="0" dirty="0" err="1" smtClean="0"/>
              <a:t>Sphingomonas</a:t>
            </a:r>
            <a:r>
              <a:rPr lang="en-US" i="1" baseline="0" dirty="0" smtClean="0"/>
              <a:t>, </a:t>
            </a:r>
            <a:r>
              <a:rPr lang="en-US" i="1" baseline="0" dirty="0" err="1" smtClean="0"/>
              <a:t>Caldithrix</a:t>
            </a:r>
            <a:r>
              <a:rPr lang="en-US" i="1" baseline="0" dirty="0" smtClean="0"/>
              <a:t> </a:t>
            </a:r>
            <a:r>
              <a:rPr lang="en-US" i="1" baseline="0" dirty="0" err="1" smtClean="0"/>
              <a:t>abyssi</a:t>
            </a:r>
            <a:r>
              <a:rPr lang="en-US" baseline="0" dirty="0" smtClean="0"/>
              <a:t>)</a:t>
            </a:r>
          </a:p>
          <a:p>
            <a:endParaRPr lang="en-US" baseline="0" dirty="0" smtClean="0"/>
          </a:p>
          <a:p>
            <a:r>
              <a:rPr lang="en-US" baseline="0" dirty="0" smtClean="0"/>
              <a:t>Bacteria are only 27% similar to each other in AA sequence for cytochrome C.</a:t>
            </a:r>
            <a:endParaRPr lang="en-US" dirty="0" smtClean="0"/>
          </a:p>
          <a:p>
            <a:endParaRPr lang="en-US" dirty="0" smtClean="0"/>
          </a:p>
          <a:p>
            <a:r>
              <a:rPr lang="en-US" dirty="0" smtClean="0"/>
              <a:t>We</a:t>
            </a:r>
            <a:r>
              <a:rPr lang="en-US" baseline="0" dirty="0" smtClean="0"/>
              <a:t> are more closely related to other eukaryotes as seen by the higher identify values (94, 75, 72%, </a:t>
            </a:r>
            <a:r>
              <a:rPr lang="en-US" baseline="0" dirty="0" err="1" smtClean="0"/>
              <a:t>avg</a:t>
            </a:r>
            <a:r>
              <a:rPr lang="en-US" baseline="0" dirty="0" smtClean="0"/>
              <a:t> 80%). We are not as closely related to bacteria as seen by the lower identity values (52% and 30%, </a:t>
            </a:r>
            <a:r>
              <a:rPr lang="en-US" baseline="0" dirty="0" err="1" smtClean="0"/>
              <a:t>avg</a:t>
            </a:r>
            <a:r>
              <a:rPr lang="en-US" baseline="0" dirty="0" smtClean="0"/>
              <a:t> 41%).  However, since we do still have some similarity in cytochrome C with bacteria (52%, 30%), we do share a common ancestor.</a:t>
            </a:r>
          </a:p>
          <a:p>
            <a:endParaRPr lang="en-US" baseline="0" dirty="0" smtClean="0"/>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Within bacteria</a:t>
            </a:r>
            <a:r>
              <a:rPr lang="en-US" baseline="0" dirty="0" smtClean="0"/>
              <a:t> (27%), they are more diverse than within Eukarya (~80%)</a:t>
            </a: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List in order the species that have cytochrome C that is the most similar to least similar to humans. What does this result imply about our evolutionary relationships with bacteria and other eukaryotes?</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i="1" kern="1200" dirty="0" smtClean="0">
                <a:solidFill>
                  <a:schemeClr val="tx1"/>
                </a:solidFill>
                <a:effectLst/>
                <a:latin typeface="+mn-lt"/>
                <a:ea typeface="+mn-ea"/>
                <a:cs typeface="+mn-cs"/>
              </a:rPr>
              <a:t>Chimp, dolphin, bee, </a:t>
            </a:r>
            <a:r>
              <a:rPr lang="en-US" sz="1200" i="1" kern="1200" dirty="0" err="1" smtClean="0">
                <a:solidFill>
                  <a:schemeClr val="tx1"/>
                </a:solidFill>
                <a:effectLst/>
                <a:latin typeface="+mn-lt"/>
                <a:ea typeface="+mn-ea"/>
                <a:cs typeface="+mn-cs"/>
              </a:rPr>
              <a:t>Sphingomonas</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Caldithrix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abyssi</a:t>
            </a:r>
            <a:r>
              <a:rPr lang="en-US" sz="1200" i="1" kern="1200" dirty="0" smtClean="0">
                <a:solidFill>
                  <a:schemeClr val="tx1"/>
                </a:solidFill>
                <a:effectLst/>
                <a:latin typeface="+mn-lt"/>
                <a:ea typeface="+mn-ea"/>
                <a:cs typeface="+mn-cs"/>
              </a:rPr>
              <a:t> </a:t>
            </a:r>
            <a:r>
              <a:rPr lang="en-US" baseline="0" dirty="0" smtClean="0"/>
              <a:t>(anaerobic)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We do have a shared ancestor with bacteria because there is some ID match, but this ancestor is in the distant past because there is a lower ID match.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Our shared ancestors are more recent with other Eukarya because there is a higher ID match.</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r>
              <a:rPr lang="en-US" sz="1200" kern="1200" dirty="0" smtClean="0">
                <a:solidFill>
                  <a:schemeClr val="tx1"/>
                </a:solidFill>
                <a:effectLst/>
                <a:latin typeface="+mn-lt"/>
                <a:ea typeface="+mn-ea"/>
                <a:cs typeface="+mn-cs"/>
              </a:rPr>
              <a:t>What amino acid(s) are different between </a:t>
            </a:r>
            <a:r>
              <a:rPr lang="en-US" sz="1200" i="1" kern="1200" dirty="0" smtClean="0">
                <a:solidFill>
                  <a:schemeClr val="tx1"/>
                </a:solidFill>
                <a:effectLst/>
                <a:latin typeface="+mn-lt"/>
                <a:ea typeface="+mn-ea"/>
                <a:cs typeface="+mn-cs"/>
              </a:rPr>
              <a:t>Homo sapiens</a:t>
            </a:r>
            <a:r>
              <a:rPr lang="en-US" sz="1200" kern="1200" dirty="0" smtClean="0">
                <a:solidFill>
                  <a:schemeClr val="tx1"/>
                </a:solidFill>
                <a:effectLst/>
                <a:latin typeface="+mn-lt"/>
                <a:ea typeface="+mn-ea"/>
                <a:cs typeface="+mn-cs"/>
              </a:rPr>
              <a:t> and </a:t>
            </a:r>
            <a:r>
              <a:rPr lang="en-US" sz="1200" i="1" kern="1200" dirty="0" smtClean="0">
                <a:solidFill>
                  <a:schemeClr val="tx1"/>
                </a:solidFill>
                <a:effectLst/>
                <a:latin typeface="+mn-lt"/>
                <a:ea typeface="+mn-ea"/>
                <a:cs typeface="+mn-cs"/>
              </a:rPr>
              <a:t>Pan troglodytes</a:t>
            </a:r>
            <a:r>
              <a:rPr lang="en-US" sz="1200" kern="1200" dirty="0" smtClean="0">
                <a:solidFill>
                  <a:schemeClr val="tx1"/>
                </a:solidFill>
                <a:effectLst/>
                <a:latin typeface="+mn-lt"/>
                <a:ea typeface="+mn-ea"/>
                <a:cs typeface="+mn-cs"/>
              </a:rPr>
              <a:t>? Do you </a:t>
            </a:r>
          </a:p>
          <a:p>
            <a:r>
              <a:rPr lang="en-US" sz="1200" kern="1200" dirty="0" smtClean="0">
                <a:solidFill>
                  <a:schemeClr val="tx1"/>
                </a:solidFill>
                <a:effectLst/>
                <a:latin typeface="+mn-lt"/>
                <a:ea typeface="+mn-ea"/>
                <a:cs typeface="+mn-cs"/>
              </a:rPr>
              <a:t>   think this difference has any effect on cytochrome C function? Briefly justify your answer.</a:t>
            </a:r>
          </a:p>
          <a:p>
            <a:r>
              <a:rPr lang="en-US" sz="1200" i="1" kern="1200" dirty="0" smtClean="0">
                <a:solidFill>
                  <a:schemeClr val="tx1"/>
                </a:solidFill>
                <a:effectLst/>
                <a:latin typeface="+mn-lt"/>
                <a:ea typeface="+mn-ea"/>
                <a:cs typeface="+mn-cs"/>
              </a:rPr>
              <a:t>Six differences in amino acids (99/105 similar)</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No, there is probably no effect on cytochrome C function because humans and chimps likely have similar metabolic processes (breathe oxygen) to generate energy. These are likely silent mutations.</a:t>
            </a:r>
            <a:endParaRPr lang="en-US" sz="1200" kern="1200" dirty="0" smtClean="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en-US" baseline="0" dirty="0" smtClean="0"/>
          </a:p>
          <a:p>
            <a:endParaRPr lang="en-US" baseline="0" dirty="0" smtClean="0"/>
          </a:p>
          <a:p>
            <a:endParaRPr lang="en-US" baseline="0" dirty="0" smtClean="0"/>
          </a:p>
          <a:p>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14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smtClean="0">
                <a:solidFill>
                  <a:schemeClr val="tx1"/>
                </a:solidFill>
                <a:effectLst/>
                <a:latin typeface="+mn-lt"/>
                <a:ea typeface="+mn-ea"/>
                <a:cs typeface="+mn-cs"/>
              </a:rPr>
              <a:t>Use your alignment of cytochrome C sequences in </a:t>
            </a:r>
            <a:r>
              <a:rPr lang="en-US" sz="1200" kern="1200" dirty="0" err="1" smtClean="0">
                <a:solidFill>
                  <a:schemeClr val="tx1"/>
                </a:solidFill>
                <a:effectLst/>
                <a:latin typeface="+mn-lt"/>
                <a:ea typeface="+mn-ea"/>
                <a:cs typeface="+mn-cs"/>
              </a:rPr>
              <a:t>SeaView</a:t>
            </a:r>
            <a:r>
              <a:rPr lang="en-US" sz="1200" kern="1200" dirty="0" smtClean="0">
                <a:solidFill>
                  <a:schemeClr val="tx1"/>
                </a:solidFill>
                <a:effectLst/>
                <a:latin typeface="+mn-lt"/>
                <a:ea typeface="+mn-ea"/>
                <a:cs typeface="+mn-cs"/>
              </a:rPr>
              <a:t> to answer the following questions.</a:t>
            </a: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Which domain of life looks more diverse, bacteria or </a:t>
            </a:r>
            <a:r>
              <a:rPr lang="en-US" sz="1200" kern="1200" dirty="0" err="1" smtClean="0">
                <a:solidFill>
                  <a:schemeClr val="tx1"/>
                </a:solidFill>
                <a:effectLst/>
                <a:latin typeface="+mn-lt"/>
                <a:ea typeface="+mn-ea"/>
                <a:cs typeface="+mn-cs"/>
              </a:rPr>
              <a:t>eukarya</a:t>
            </a:r>
            <a:r>
              <a:rPr lang="en-US" sz="1200" kern="1200" dirty="0" smtClean="0">
                <a:solidFill>
                  <a:schemeClr val="tx1"/>
                </a:solidFill>
                <a:effectLst/>
                <a:latin typeface="+mn-lt"/>
                <a:ea typeface="+mn-ea"/>
                <a:cs typeface="+mn-cs"/>
              </a:rPr>
              <a:t>?  Briefly explain your answer by pointing out patterns from the data.</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Bacteria look more diverse because there are less aligned amino acids between the two bacteria than between the 4 eukaryotes.</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Which species has the sequence that is the MOST different from the other species?  Suggest a reason (based on protein function) why this species’ cytochrome C sequence might differ the most.</a:t>
            </a:r>
          </a:p>
          <a:p>
            <a:r>
              <a:rPr lang="en-US" sz="1200" kern="1200" dirty="0" smtClean="0">
                <a:solidFill>
                  <a:schemeClr val="tx1"/>
                </a:solidFill>
                <a:effectLst/>
                <a:latin typeface="+mn-lt"/>
                <a:ea typeface="+mn-ea"/>
                <a:cs typeface="+mn-cs"/>
              </a:rPr>
              <a:t> </a:t>
            </a:r>
          </a:p>
          <a:p>
            <a:r>
              <a:rPr lang="en-US" sz="1200" i="1" kern="1200" dirty="0" err="1" smtClean="0">
                <a:solidFill>
                  <a:schemeClr val="tx1"/>
                </a:solidFill>
                <a:effectLst/>
                <a:latin typeface="+mn-lt"/>
                <a:ea typeface="+mn-ea"/>
                <a:cs typeface="+mn-cs"/>
              </a:rPr>
              <a:t>Calthidrix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abyssi</a:t>
            </a:r>
            <a:r>
              <a:rPr lang="en-US" sz="1200" i="1" kern="1200" dirty="0" smtClean="0">
                <a:solidFill>
                  <a:schemeClr val="tx1"/>
                </a:solidFill>
                <a:effectLst/>
                <a:latin typeface="+mn-lt"/>
                <a:ea typeface="+mn-ea"/>
                <a:cs typeface="+mn-cs"/>
              </a:rPr>
              <a:t> is the most different in amino acid sequence. This difference could be due to the different metabolic process that this bacteria uses. Instead of using oxygen as the electron acceptor, it uses nitrogen. All the eukaryotes and </a:t>
            </a:r>
            <a:r>
              <a:rPr lang="en-US" sz="1200" i="1" kern="1200" dirty="0" err="1" smtClean="0">
                <a:solidFill>
                  <a:schemeClr val="tx1"/>
                </a:solidFill>
                <a:effectLst/>
                <a:latin typeface="+mn-lt"/>
                <a:ea typeface="+mn-ea"/>
                <a:cs typeface="+mn-cs"/>
              </a:rPr>
              <a:t>Sphingomonas</a:t>
            </a:r>
            <a:r>
              <a:rPr lang="en-US" sz="1200" i="1" kern="1200" dirty="0" smtClean="0">
                <a:solidFill>
                  <a:schemeClr val="tx1"/>
                </a:solidFill>
                <a:effectLst/>
                <a:latin typeface="+mn-lt"/>
                <a:ea typeface="+mn-ea"/>
                <a:cs typeface="+mn-cs"/>
              </a:rPr>
              <a:t> all do aerobic respiration with oxygen.</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pPr lvl="0"/>
            <a:r>
              <a:rPr lang="en-US" sz="1200" kern="1200" dirty="0" smtClean="0">
                <a:solidFill>
                  <a:schemeClr val="tx1"/>
                </a:solidFill>
                <a:effectLst/>
                <a:latin typeface="+mn-lt"/>
                <a:ea typeface="+mn-ea"/>
                <a:cs typeface="+mn-cs"/>
              </a:rPr>
              <a:t>a. List the name of amino acids that were identical in position in the cytochrome C sequence across all species investigated. The part of the genome that codes for these amino acids are referred to as “conserved regions” of the gene. </a:t>
            </a:r>
          </a:p>
          <a:p>
            <a:r>
              <a:rPr lang="en-US" sz="1200" i="1" kern="1200" dirty="0" smtClean="0">
                <a:solidFill>
                  <a:schemeClr val="tx1"/>
                </a:solidFill>
                <a:effectLst/>
                <a:latin typeface="+mn-lt"/>
                <a:ea typeface="+mn-ea"/>
                <a:cs typeface="+mn-cs"/>
              </a:rPr>
              <a:t>G (glycine) position 15, 39, 44, 47, 55</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C (cysteine) position 24</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H (histidine), position 28</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P (</a:t>
            </a:r>
            <a:r>
              <a:rPr lang="en-US" sz="1200" i="1" kern="1200" dirty="0" err="1" smtClean="0">
                <a:solidFill>
                  <a:schemeClr val="tx1"/>
                </a:solidFill>
                <a:effectLst/>
                <a:latin typeface="+mn-lt"/>
                <a:ea typeface="+mn-ea"/>
                <a:cs typeface="+mn-cs"/>
              </a:rPr>
              <a:t>proline</a:t>
            </a:r>
            <a:r>
              <a:rPr lang="en-US" sz="1200" i="1" kern="1200" dirty="0" smtClean="0">
                <a:solidFill>
                  <a:schemeClr val="tx1"/>
                </a:solidFill>
                <a:effectLst/>
                <a:latin typeface="+mn-lt"/>
                <a:ea typeface="+mn-ea"/>
                <a:cs typeface="+mn-cs"/>
              </a:rPr>
              <a:t>), position 40, 81</a:t>
            </a:r>
            <a:endParaRPr lang="en-US" sz="1200" kern="1200" dirty="0" smtClean="0">
              <a:solidFill>
                <a:schemeClr val="tx1"/>
              </a:solidFill>
              <a:effectLst/>
              <a:latin typeface="+mn-lt"/>
              <a:ea typeface="+mn-ea"/>
              <a:cs typeface="+mn-cs"/>
            </a:endParaRPr>
          </a:p>
          <a:p>
            <a:r>
              <a:rPr lang="en-US" sz="1200" kern="1200" dirty="0" smtClean="0">
                <a:solidFill>
                  <a:schemeClr val="tx1"/>
                </a:solidFill>
                <a:effectLst/>
                <a:latin typeface="+mn-lt"/>
                <a:ea typeface="+mn-ea"/>
                <a:cs typeface="+mn-cs"/>
              </a:rPr>
              <a:t> </a:t>
            </a:r>
          </a:p>
          <a:p>
            <a:r>
              <a:rPr lang="en-US" sz="1200" kern="1200" dirty="0" smtClean="0">
                <a:solidFill>
                  <a:schemeClr val="tx1"/>
                </a:solidFill>
                <a:effectLst/>
                <a:latin typeface="+mn-lt"/>
                <a:ea typeface="+mn-ea"/>
                <a:cs typeface="+mn-cs"/>
              </a:rPr>
              <a:t>b. What might be the function of these conserved regions for the cytochrome C protein?</a:t>
            </a:r>
          </a:p>
          <a:p>
            <a:r>
              <a:rPr lang="en-US" sz="1200" kern="1200" dirty="0" smtClean="0">
                <a:solidFill>
                  <a:schemeClr val="tx1"/>
                </a:solidFill>
                <a:effectLst/>
                <a:latin typeface="+mn-lt"/>
                <a:ea typeface="+mn-ea"/>
                <a:cs typeface="+mn-cs"/>
              </a:rPr>
              <a:t> </a:t>
            </a:r>
          </a:p>
          <a:p>
            <a:r>
              <a:rPr lang="en-US" sz="1200" i="1" kern="1200" dirty="0" smtClean="0">
                <a:solidFill>
                  <a:schemeClr val="tx1"/>
                </a:solidFill>
                <a:effectLst/>
                <a:latin typeface="+mn-lt"/>
                <a:ea typeface="+mn-ea"/>
                <a:cs typeface="+mn-cs"/>
              </a:rPr>
              <a:t>All are involved in metabolism. We know cytochrome C in humans carries the electron in the electron transport chain to the final electron acceptor. These amino acids may be the electron carrier to the electron acceptor, the oxidizer (</a:t>
            </a:r>
            <a:r>
              <a:rPr lang="en-US" sz="1200" i="1" kern="1200" dirty="0" err="1" smtClean="0">
                <a:solidFill>
                  <a:schemeClr val="tx1"/>
                </a:solidFill>
                <a:effectLst/>
                <a:latin typeface="+mn-lt"/>
                <a:ea typeface="+mn-ea"/>
                <a:cs typeface="+mn-cs"/>
              </a:rPr>
              <a:t>ie</a:t>
            </a:r>
            <a:r>
              <a:rPr lang="en-US" sz="1200" i="1" kern="1200" dirty="0" smtClean="0">
                <a:solidFill>
                  <a:schemeClr val="tx1"/>
                </a:solidFill>
                <a:effectLst/>
                <a:latin typeface="+mn-lt"/>
                <a:ea typeface="+mn-ea"/>
                <a:cs typeface="+mn-cs"/>
              </a:rPr>
              <a:t>.  oxygen, iron, sulfur)</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AE731ACA-D2E7-4FD7-96EB-47E54103C284}" type="slidenum">
              <a:rPr lang="en-US" smtClean="0"/>
              <a:t>15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a:t>
            </a:r>
            <a:r>
              <a:rPr lang="en-US" baseline="0" dirty="0" smtClean="0"/>
              <a:t> with students how their data supports or rejects the hypotheses. </a:t>
            </a:r>
          </a:p>
          <a:p>
            <a:endParaRPr lang="en-US" baseline="0" dirty="0" smtClean="0"/>
          </a:p>
          <a:p>
            <a:r>
              <a:rPr lang="en-US" sz="1200" i="1" kern="1200" dirty="0" smtClean="0">
                <a:solidFill>
                  <a:schemeClr val="tx1"/>
                </a:solidFill>
                <a:effectLst/>
                <a:latin typeface="+mn-lt"/>
                <a:ea typeface="+mn-ea"/>
                <a:cs typeface="+mn-cs"/>
              </a:rPr>
              <a:t>Yes, humans are aerobic (use oxygen) to metabolize. Therefore, the other organisms that also use aerobic metabolism should have the most similar amino acid sequences for cytochrome C. This is shown in that humans are closest to each other in metabolism function, then chimps, bees and </a:t>
            </a:r>
            <a:r>
              <a:rPr lang="en-US" sz="1200" i="1" kern="1200" dirty="0" err="1" smtClean="0">
                <a:solidFill>
                  <a:schemeClr val="tx1"/>
                </a:solidFill>
                <a:effectLst/>
                <a:latin typeface="+mn-lt"/>
                <a:ea typeface="+mn-ea"/>
                <a:cs typeface="+mn-cs"/>
              </a:rPr>
              <a:t>Pseudonomas</a:t>
            </a:r>
            <a:r>
              <a:rPr lang="en-US" sz="1200" i="1" kern="1200" dirty="0" smtClean="0">
                <a:solidFill>
                  <a:schemeClr val="tx1"/>
                </a:solidFill>
                <a:effectLst/>
                <a:latin typeface="+mn-lt"/>
                <a:ea typeface="+mn-ea"/>
                <a:cs typeface="+mn-cs"/>
              </a:rPr>
              <a:t> which all have aerobic metabolism. Therefore Homo sapiens 1 share 100%, 94%, 75% and 40% identity value respectively. </a:t>
            </a:r>
            <a:r>
              <a:rPr lang="en-US" sz="1200" i="1" kern="1200" dirty="0" err="1" smtClean="0">
                <a:solidFill>
                  <a:schemeClr val="tx1"/>
                </a:solidFill>
                <a:effectLst/>
                <a:latin typeface="+mn-lt"/>
                <a:ea typeface="+mn-ea"/>
                <a:cs typeface="+mn-cs"/>
              </a:rPr>
              <a:t>Caldithrix</a:t>
            </a:r>
            <a:r>
              <a:rPr lang="en-US" sz="1200" i="1" kern="1200" dirty="0" smtClean="0">
                <a:solidFill>
                  <a:schemeClr val="tx1"/>
                </a:solidFill>
                <a:effectLst/>
                <a:latin typeface="+mn-lt"/>
                <a:ea typeface="+mn-ea"/>
                <a:cs typeface="+mn-cs"/>
              </a:rPr>
              <a:t> </a:t>
            </a:r>
            <a:r>
              <a:rPr lang="en-US" sz="1200" i="1" kern="1200" dirty="0" err="1" smtClean="0">
                <a:solidFill>
                  <a:schemeClr val="tx1"/>
                </a:solidFill>
                <a:effectLst/>
                <a:latin typeface="+mn-lt"/>
                <a:ea typeface="+mn-ea"/>
                <a:cs typeface="+mn-cs"/>
              </a:rPr>
              <a:t>abyssi</a:t>
            </a:r>
            <a:r>
              <a:rPr lang="en-US" sz="1200" i="1" kern="1200" dirty="0" smtClean="0">
                <a:solidFill>
                  <a:schemeClr val="tx1"/>
                </a:solidFill>
                <a:effectLst/>
                <a:latin typeface="+mn-lt"/>
                <a:ea typeface="+mn-ea"/>
                <a:cs typeface="+mn-cs"/>
              </a:rPr>
              <a:t> has the least common metabolism function since it is anaerobic and indeed they share the least common sequence with humans with a 30% identity value. Therefore metabolism function (aerobic vs anaerobic) is reflected in the similarity of amino acid sequences.</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 </a:t>
            </a:r>
            <a:endParaRPr lang="en-US" sz="1200" kern="1200" dirty="0" smtClean="0">
              <a:solidFill>
                <a:schemeClr val="tx1"/>
              </a:solidFill>
              <a:effectLst/>
              <a:latin typeface="+mn-lt"/>
              <a:ea typeface="+mn-ea"/>
              <a:cs typeface="+mn-cs"/>
            </a:endParaRPr>
          </a:p>
          <a:p>
            <a:r>
              <a:rPr lang="en-US" sz="1200" i="1" kern="1200" dirty="0" smtClean="0">
                <a:solidFill>
                  <a:schemeClr val="tx1"/>
                </a:solidFill>
                <a:effectLst/>
                <a:latin typeface="+mn-lt"/>
                <a:ea typeface="+mn-ea"/>
                <a:cs typeface="+mn-cs"/>
              </a:rPr>
              <a:t>Note: if group states “No” then that is acceptable as long as the data is used to back up the claim. Also, students can do all 3 hypotheses if there is time.</a:t>
            </a:r>
            <a:endParaRPr lang="en-US" sz="1200" kern="1200" dirty="0" smtClean="0">
              <a:solidFill>
                <a:schemeClr val="tx1"/>
              </a:solidFill>
              <a:effectLst/>
              <a:latin typeface="+mn-lt"/>
              <a:ea typeface="+mn-ea"/>
              <a:cs typeface="+mn-cs"/>
            </a:endParaRPr>
          </a:p>
          <a:p>
            <a:endParaRPr lang="en-US" baseline="0" dirty="0" smtClean="0"/>
          </a:p>
        </p:txBody>
      </p:sp>
      <p:sp>
        <p:nvSpPr>
          <p:cNvPr id="4" name="Slide Number Placeholder 3"/>
          <p:cNvSpPr>
            <a:spLocks noGrp="1"/>
          </p:cNvSpPr>
          <p:nvPr>
            <p:ph type="sldNum" sz="quarter" idx="10"/>
          </p:nvPr>
        </p:nvSpPr>
        <p:spPr/>
        <p:txBody>
          <a:bodyPr/>
          <a:lstStyle/>
          <a:p>
            <a:fld id="{AE731ACA-D2E7-4FD7-96EB-47E54103C284}" type="slidenum">
              <a:rPr lang="en-US" smtClean="0"/>
              <a:t>16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 are</a:t>
            </a:r>
            <a:r>
              <a:rPr lang="en-US" baseline="0" dirty="0" smtClean="0"/>
              <a:t> often focused on ourselves.  In fact, we view most of the world from our perspective which is why we live in a human-centric world.</a:t>
            </a:r>
          </a:p>
          <a:p>
            <a:endParaRPr lang="en-US" baseline="0" dirty="0" smtClean="0"/>
          </a:p>
          <a:p>
            <a:r>
              <a:rPr lang="en-US" dirty="0" smtClean="0"/>
              <a:t>Yet,</a:t>
            </a:r>
            <a:r>
              <a:rPr lang="en-US" baseline="0" dirty="0" smtClean="0"/>
              <a:t> h</a:t>
            </a:r>
            <a:r>
              <a:rPr lang="en-US" dirty="0" smtClean="0"/>
              <a:t>umans are just a small fraction in the whole universe. There is a large scale;</a:t>
            </a:r>
            <a:r>
              <a:rPr lang="en-US" baseline="0" dirty="0" smtClean="0"/>
              <a:t> t</a:t>
            </a:r>
            <a:r>
              <a:rPr lang="en-US" dirty="0" smtClean="0"/>
              <a:t>hings so small</a:t>
            </a:r>
            <a:r>
              <a:rPr lang="en-US" baseline="0" dirty="0" smtClean="0"/>
              <a:t> and too large to even imagine. </a:t>
            </a:r>
            <a:r>
              <a:rPr lang="en-US" dirty="0" smtClean="0"/>
              <a:t>You go from</a:t>
            </a:r>
            <a:r>
              <a:rPr lang="en-US" baseline="0" dirty="0" smtClean="0"/>
              <a:t> our size (order of meters) all the way down to the microscopic world. Even to smaller than an atom (smaller than nanometers!)! Alternatively, you can get really large … to the moon … </a:t>
            </a:r>
            <a:r>
              <a:rPr lang="en-US" baseline="0" dirty="0" err="1" smtClean="0"/>
              <a:t>pluto</a:t>
            </a:r>
            <a:r>
              <a:rPr lang="en-US" baseline="0" dirty="0" smtClean="0"/>
              <a:t> and beyond our universe and even galaxy.</a:t>
            </a:r>
          </a:p>
          <a:p>
            <a:endParaRPr lang="en-US" baseline="0" dirty="0" smtClean="0"/>
          </a:p>
          <a:p>
            <a:r>
              <a:rPr lang="en-US" baseline="0" dirty="0" smtClean="0"/>
              <a:t>Here is an interactive website that can move you through the scale of small to large.</a:t>
            </a:r>
            <a:endParaRPr lang="en-US" dirty="0" smtClean="0"/>
          </a:p>
          <a:p>
            <a:r>
              <a:rPr lang="en-US" dirty="0" smtClean="0"/>
              <a:t>http://apod.nasa.gov/apod/ap120312.html</a:t>
            </a:r>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2</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3" name="Slide Image Placeholder 1"/>
          <p:cNvSpPr>
            <a:spLocks noGrp="1" noRot="1" noChangeAspect="1" noTextEdit="1"/>
          </p:cNvSpPr>
          <p:nvPr>
            <p:ph type="sldImg"/>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sp>
      <p:sp>
        <p:nvSpPr>
          <p:cNvPr id="54274" name="Notes Placeholder 2"/>
          <p:cNvSpPr>
            <a:spLocks noGrp="1"/>
          </p:cNvSpPr>
          <p:nvPr>
            <p:ph type="body" idx="1"/>
          </p:nvPr>
        </p:nvSpPr>
        <p:spPr bwMode="auto">
          <a:solidFill>
            <a:srgbClr val="FFFFFF"/>
          </a:solidFill>
          <a:ln>
            <a:solidFill>
              <a:srgbClr val="000000"/>
            </a:solidFill>
            <a:miter lim="800000"/>
            <a:headEnd/>
            <a:tailEnd/>
          </a:ln>
          <a:extLst>
            <a:ext uri="{FAA26D3D-D897-4be2-8F04-BA451C77F1D7}">
              <ma14:placeholderFlag xmlns="" xmlns:ma14="http://schemas.microsoft.com/office/mac/drawingml/2011/main" val="1"/>
            </a:ext>
          </a:extLst>
        </p:spPr>
        <p:txBody>
          <a:bodyPr wrap="square" numCol="1" anchor="t" anchorCtr="0" compatLnSpc="1">
            <a:prstTxWarp prst="textNoShape">
              <a:avLst/>
            </a:prstTxWarp>
          </a:bodyPr>
          <a:lstStyle/>
          <a:p>
            <a:pPr eaLnBrk="1" hangingPunct="1">
              <a:spcBef>
                <a:spcPct val="0"/>
              </a:spcBef>
            </a:pPr>
            <a:r>
              <a:rPr lang="en-US" dirty="0" smtClean="0">
                <a:latin typeface="Calibri" charset="0"/>
                <a:ea typeface="ＭＳ Ｐゴシック" charset="0"/>
                <a:cs typeface="ＭＳ Ｐゴシック" charset="0"/>
              </a:rPr>
              <a:t>Well,</a:t>
            </a:r>
            <a:r>
              <a:rPr lang="en-US" baseline="0" dirty="0" smtClean="0">
                <a:latin typeface="Calibri" charset="0"/>
                <a:ea typeface="ＭＳ Ｐゴシック" charset="0"/>
                <a:cs typeface="ＭＳ Ｐゴシック" charset="0"/>
              </a:rPr>
              <a:t> not all organisms live inside our “little green box” or our ideal conditions.</a:t>
            </a:r>
          </a:p>
          <a:p>
            <a:pPr eaLnBrk="1" hangingPunct="1">
              <a:spcBef>
                <a:spcPct val="0"/>
              </a:spcBef>
            </a:pPr>
            <a:endParaRPr lang="en-US" baseline="0" dirty="0" smtClean="0">
              <a:latin typeface="Calibri" charset="0"/>
              <a:ea typeface="ＭＳ Ｐゴシック" charset="0"/>
              <a:cs typeface="ＭＳ Ｐゴシック" charset="0"/>
            </a:endParaRPr>
          </a:p>
          <a:p>
            <a:pPr eaLnBrk="1" hangingPunct="1">
              <a:spcBef>
                <a:spcPct val="0"/>
              </a:spcBef>
            </a:pPr>
            <a:r>
              <a:rPr lang="en-US" baseline="0" dirty="0" smtClean="0">
                <a:latin typeface="Calibri" charset="0"/>
                <a:ea typeface="ＭＳ Ｐゴシック" charset="0"/>
                <a:cs typeface="ＭＳ Ｐゴシック" charset="0"/>
              </a:rPr>
              <a:t>What the point of this slide is:  Life exists outside of our view of what life is.  </a:t>
            </a:r>
          </a:p>
          <a:p>
            <a:pPr eaLnBrk="1" hangingPunct="1">
              <a:spcBef>
                <a:spcPct val="0"/>
              </a:spcBef>
            </a:pPr>
            <a:endParaRPr lang="en-US" baseline="0" dirty="0" smtClean="0">
              <a:latin typeface="Calibri" charset="0"/>
              <a:ea typeface="ＭＳ Ｐゴシック" charset="0"/>
              <a:cs typeface="ＭＳ Ｐゴシック" charset="0"/>
            </a:endParaRPr>
          </a:p>
          <a:p>
            <a:pPr eaLnBrk="1" hangingPunct="1">
              <a:spcBef>
                <a:spcPct val="0"/>
              </a:spcBef>
            </a:pPr>
            <a:r>
              <a:rPr lang="en-US" baseline="0" dirty="0" smtClean="0">
                <a:latin typeface="Calibri" charset="0"/>
                <a:ea typeface="ＭＳ Ｐゴシック" charset="0"/>
                <a:cs typeface="ＭＳ Ｐゴシック" charset="0"/>
              </a:rPr>
              <a:t>Some aspects that you can point out:</a:t>
            </a:r>
            <a:endParaRPr lang="en-US" dirty="0" smtClean="0">
              <a:latin typeface="Calibri" charset="0"/>
              <a:ea typeface="ＭＳ Ｐゴシック" charset="0"/>
              <a:cs typeface="ＭＳ Ｐゴシック" charset="0"/>
            </a:endParaRPr>
          </a:p>
          <a:p>
            <a:pPr eaLnBrk="1" hangingPunct="1">
              <a:spcBef>
                <a:spcPct val="0"/>
              </a:spcBef>
            </a:pPr>
            <a:r>
              <a:rPr lang="en-US" dirty="0" smtClean="0">
                <a:latin typeface="Calibri" charset="0"/>
                <a:ea typeface="ＭＳ Ｐゴシック" charset="0"/>
                <a:cs typeface="ＭＳ Ｐゴシック" charset="0"/>
              </a:rPr>
              <a:t>pH</a:t>
            </a:r>
            <a:r>
              <a:rPr lang="en-US" baseline="0" dirty="0" smtClean="0">
                <a:latin typeface="Calibri" charset="0"/>
                <a:ea typeface="ＭＳ Ｐゴシック" charset="0"/>
                <a:cs typeface="ＭＳ Ｐゴシック" charset="0"/>
              </a:rPr>
              <a:t> range from 0 to 14 very acidic to very alkaline</a:t>
            </a:r>
          </a:p>
          <a:p>
            <a:pPr eaLnBrk="1" hangingPunct="1">
              <a:spcBef>
                <a:spcPct val="0"/>
              </a:spcBef>
            </a:pPr>
            <a:r>
              <a:rPr lang="en-US" baseline="0" dirty="0" smtClean="0">
                <a:latin typeface="Calibri" charset="0"/>
                <a:ea typeface="ＭＳ Ｐゴシック" charset="0"/>
                <a:cs typeface="ＭＳ Ｐゴシック" charset="0"/>
              </a:rPr>
              <a:t>Temperature on the right and left</a:t>
            </a:r>
          </a:p>
          <a:p>
            <a:pPr eaLnBrk="1" hangingPunct="1">
              <a:spcBef>
                <a:spcPct val="0"/>
              </a:spcBef>
            </a:pPr>
            <a:r>
              <a:rPr lang="en-US" baseline="0" dirty="0" smtClean="0">
                <a:latin typeface="Calibri" charset="0"/>
                <a:ea typeface="ＭＳ Ｐゴシック" charset="0"/>
                <a:cs typeface="ＭＳ Ｐゴシック" charset="0"/>
              </a:rPr>
              <a:t>Very cold to very hot and very acidic to very alkaline</a:t>
            </a:r>
          </a:p>
          <a:p>
            <a:pPr eaLnBrk="1" hangingPunct="1">
              <a:spcBef>
                <a:spcPct val="0"/>
              </a:spcBef>
            </a:pPr>
            <a:r>
              <a:rPr lang="en-US" baseline="0" dirty="0" smtClean="0">
                <a:latin typeface="Calibri" charset="0"/>
                <a:ea typeface="ＭＳ Ｐゴシック" charset="0"/>
                <a:cs typeface="ＭＳ Ｐゴシック" charset="0"/>
              </a:rPr>
              <a:t>Familiar life in the green box—things we know and recognize as habitats</a:t>
            </a:r>
          </a:p>
          <a:p>
            <a:pPr eaLnBrk="1" hangingPunct="1">
              <a:spcBef>
                <a:spcPct val="0"/>
              </a:spcBef>
            </a:pPr>
            <a:r>
              <a:rPr lang="en-US" baseline="0" dirty="0" smtClean="0">
                <a:latin typeface="Calibri" charset="0"/>
                <a:ea typeface="ＭＳ Ｐゴシック" charset="0"/>
                <a:cs typeface="ＭＳ Ｐゴシック" charset="0"/>
              </a:rPr>
              <a:t>Other environments:</a:t>
            </a:r>
          </a:p>
          <a:p>
            <a:pPr eaLnBrk="1" hangingPunct="1">
              <a:spcBef>
                <a:spcPct val="0"/>
              </a:spcBef>
            </a:pPr>
            <a:r>
              <a:rPr lang="en-US" baseline="0" dirty="0" smtClean="0">
                <a:latin typeface="Calibri" charset="0"/>
                <a:ea typeface="ＭＳ Ｐゴシック" charset="0"/>
                <a:cs typeface="ＭＳ Ｐゴシック" charset="0"/>
              </a:rPr>
              <a:t>Acid mine drainage</a:t>
            </a:r>
          </a:p>
          <a:p>
            <a:pPr eaLnBrk="1" hangingPunct="1">
              <a:spcBef>
                <a:spcPct val="0"/>
              </a:spcBef>
            </a:pPr>
            <a:r>
              <a:rPr lang="en-US" baseline="0" dirty="0" smtClean="0">
                <a:latin typeface="Calibri" charset="0"/>
                <a:ea typeface="ＭＳ Ｐゴシック" charset="0"/>
                <a:cs typeface="ＭＳ Ｐゴシック" charset="0"/>
              </a:rPr>
              <a:t>Sea ice brines</a:t>
            </a:r>
          </a:p>
          <a:p>
            <a:pPr eaLnBrk="1" hangingPunct="1">
              <a:spcBef>
                <a:spcPct val="0"/>
              </a:spcBef>
            </a:pPr>
            <a:r>
              <a:rPr lang="en-US" baseline="0" dirty="0" smtClean="0">
                <a:latin typeface="Calibri" charset="0"/>
                <a:ea typeface="ＭＳ Ｐゴシック" charset="0"/>
                <a:cs typeface="ＭＳ Ｐゴシック" charset="0"/>
              </a:rPr>
              <a:t>Yellowstone hot springs</a:t>
            </a:r>
          </a:p>
          <a:p>
            <a:pPr eaLnBrk="1" hangingPunct="1">
              <a:spcBef>
                <a:spcPct val="0"/>
              </a:spcBef>
            </a:pPr>
            <a:r>
              <a:rPr lang="en-US" baseline="0" dirty="0" smtClean="0">
                <a:latin typeface="Calibri" charset="0"/>
                <a:ea typeface="ＭＳ Ｐゴシック" charset="0"/>
                <a:cs typeface="ＭＳ Ｐゴシック" charset="0"/>
              </a:rPr>
              <a:t>Soda lakes in the Eastern Sierra</a:t>
            </a:r>
          </a:p>
          <a:p>
            <a:pPr eaLnBrk="1" hangingPunct="1">
              <a:spcBef>
                <a:spcPct val="0"/>
              </a:spcBef>
            </a:pPr>
            <a:r>
              <a:rPr lang="en-US" baseline="0" dirty="0" smtClean="0">
                <a:latin typeface="Calibri" charset="0"/>
                <a:ea typeface="ＭＳ Ｐゴシック" charset="0"/>
                <a:cs typeface="ＭＳ Ｐゴシック" charset="0"/>
              </a:rPr>
              <a:t>And then the red dots—they represent organisms that we’ve found </a:t>
            </a:r>
          </a:p>
          <a:p>
            <a:pPr eaLnBrk="1" hangingPunct="1">
              <a:spcBef>
                <a:spcPct val="0"/>
              </a:spcBef>
            </a:pPr>
            <a:r>
              <a:rPr lang="en-US" baseline="0" dirty="0" smtClean="0">
                <a:latin typeface="Calibri" charset="0"/>
                <a:ea typeface="ＭＳ Ｐゴシック" charset="0"/>
                <a:cs typeface="ＭＳ Ｐゴシック" charset="0"/>
              </a:rPr>
              <a:t>At temperatures of -20 to 120 C—doesn’t water boil at 100C?  Yes, but these organisms are under pressure </a:t>
            </a:r>
          </a:p>
          <a:p>
            <a:pPr eaLnBrk="1" hangingPunct="1">
              <a:spcBef>
                <a:spcPct val="0"/>
              </a:spcBef>
            </a:pPr>
            <a:r>
              <a:rPr lang="en-US" baseline="0" dirty="0" smtClean="0">
                <a:latin typeface="Calibri" charset="0"/>
                <a:ea typeface="ＭＳ Ｐゴシック" charset="0"/>
                <a:cs typeface="ＭＳ Ｐゴシック" charset="0"/>
              </a:rPr>
              <a:t>Strain 121 is the world record holder actual has an optimal growing temperature (grows best) at 105 C and can still grow at 121.  It was grown in a sterilizer (autoclave) the kind of system used to sterilize tools.  This organism is not a pathogen—we’re not compatible with it.  We’re not hot enough!</a:t>
            </a:r>
          </a:p>
          <a:p>
            <a:pPr eaLnBrk="1" hangingPunct="1">
              <a:spcBef>
                <a:spcPct val="0"/>
              </a:spcBef>
            </a:pPr>
            <a:endParaRPr lang="en-US" baseline="0" dirty="0" smtClean="0">
              <a:latin typeface="Calibri" charset="0"/>
              <a:ea typeface="ＭＳ Ｐゴシック" charset="0"/>
              <a:cs typeface="ＭＳ Ｐゴシック" charset="0"/>
            </a:endParaRPr>
          </a:p>
          <a:p>
            <a:pPr eaLnBrk="1" hangingPunct="1">
              <a:spcBef>
                <a:spcPct val="0"/>
              </a:spcBef>
            </a:pPr>
            <a:r>
              <a:rPr lang="en-US" baseline="0" dirty="0" smtClean="0">
                <a:latin typeface="Calibri" charset="0"/>
                <a:ea typeface="ＭＳ Ｐゴシック" charset="0"/>
                <a:cs typeface="ＭＳ Ｐゴシック" charset="0"/>
              </a:rPr>
              <a:t>And at high salt, it acts like an antifreeze so organisms can live in -20 because the freezing point has been so far lowered</a:t>
            </a:r>
          </a:p>
          <a:p>
            <a:pPr eaLnBrk="1" hangingPunct="1">
              <a:spcBef>
                <a:spcPct val="0"/>
              </a:spcBef>
            </a:pPr>
            <a:endParaRPr lang="en-US" baseline="0" dirty="0" smtClean="0">
              <a:latin typeface="Calibri" charset="0"/>
              <a:ea typeface="ＭＳ Ｐゴシック" charset="0"/>
              <a:cs typeface="ＭＳ Ｐゴシック" charset="0"/>
            </a:endParaRPr>
          </a:p>
          <a:p>
            <a:pPr eaLnBrk="1" hangingPunct="1">
              <a:spcBef>
                <a:spcPct val="0"/>
              </a:spcBef>
            </a:pPr>
            <a:r>
              <a:rPr lang="en-US" baseline="0" dirty="0" smtClean="0">
                <a:latin typeface="Calibri" charset="0"/>
                <a:ea typeface="ＭＳ Ｐゴシック" charset="0"/>
                <a:cs typeface="ＭＳ Ｐゴシック" charset="0"/>
              </a:rPr>
              <a:t>Even organisms that live in negative </a:t>
            </a:r>
            <a:r>
              <a:rPr lang="en-US" baseline="0" dirty="0" err="1" smtClean="0">
                <a:latin typeface="Calibri" charset="0"/>
                <a:ea typeface="ＭＳ Ｐゴシック" charset="0"/>
                <a:cs typeface="ＭＳ Ｐゴシック" charset="0"/>
              </a:rPr>
              <a:t>pH.</a:t>
            </a:r>
            <a:r>
              <a:rPr lang="en-US" baseline="0" dirty="0" smtClean="0">
                <a:latin typeface="Calibri" charset="0"/>
                <a:ea typeface="ＭＳ Ｐゴシック" charset="0"/>
                <a:cs typeface="ＭＳ Ｐゴシック" charset="0"/>
              </a:rPr>
              <a:t>  You’ve probably never heard of negative pH, but the lowest measured is a minus 3.5 or 3.6  and remember that pH is a log scale, not linear. So there are 14 orders of magnitude difference.</a:t>
            </a:r>
          </a:p>
          <a:p>
            <a:pPr eaLnBrk="1" hangingPunct="1">
              <a:spcBef>
                <a:spcPct val="0"/>
              </a:spcBef>
            </a:pPr>
            <a:endParaRPr lang="en-US" baseline="0" dirty="0" smtClean="0">
              <a:latin typeface="Calibri" charset="0"/>
              <a:ea typeface="ＭＳ Ｐゴシック" charset="0"/>
              <a:cs typeface="ＭＳ Ｐゴシック" charset="0"/>
            </a:endParaRPr>
          </a:p>
          <a:p>
            <a:pPr eaLnBrk="1" hangingPunct="1">
              <a:spcBef>
                <a:spcPct val="0"/>
              </a:spcBef>
            </a:pPr>
            <a:r>
              <a:rPr lang="en-US" baseline="0" dirty="0" smtClean="0">
                <a:latin typeface="Calibri" charset="0"/>
                <a:ea typeface="ＭＳ Ｐゴシック" charset="0"/>
                <a:cs typeface="ＭＳ Ｐゴシック" charset="0"/>
              </a:rPr>
              <a:t>Pretty remarkable the extent of microbial life.</a:t>
            </a:r>
          </a:p>
          <a:p>
            <a:pPr eaLnBrk="1" hangingPunct="1">
              <a:spcBef>
                <a:spcPct val="0"/>
              </a:spcBef>
            </a:pPr>
            <a:endParaRPr lang="en-US" baseline="0" dirty="0" smtClean="0">
              <a:latin typeface="Calibri" charset="0"/>
              <a:ea typeface="ＭＳ Ｐゴシック" charset="0"/>
              <a:cs typeface="ＭＳ Ｐゴシック" charset="0"/>
            </a:endParaRPr>
          </a:p>
          <a:p>
            <a:pPr eaLnBrk="1" hangingPunct="1">
              <a:spcBef>
                <a:spcPct val="0"/>
              </a:spcBef>
            </a:pPr>
            <a:r>
              <a:rPr lang="en-US" baseline="0" dirty="0" smtClean="0">
                <a:latin typeface="Calibri" charset="0"/>
                <a:ea typeface="ＭＳ Ｐゴシック" charset="0"/>
                <a:cs typeface="ＭＳ Ｐゴシック" charset="0"/>
              </a:rPr>
              <a:t>Researchers focus on Yellowstone (Shock and Holland, 2007)</a:t>
            </a:r>
          </a:p>
          <a:p>
            <a:pPr eaLnBrk="1" hangingPunct="1">
              <a:spcBef>
                <a:spcPct val="0"/>
              </a:spcBef>
            </a:pPr>
            <a:endParaRPr lang="en-US" baseline="0" dirty="0" smtClean="0">
              <a:latin typeface="Calibri" charset="0"/>
              <a:ea typeface="ＭＳ Ｐゴシック" charset="0"/>
              <a:cs typeface="ＭＳ Ｐゴシック" charset="0"/>
            </a:endParaRPr>
          </a:p>
          <a:p>
            <a:pPr eaLnBrk="1" hangingPunct="1">
              <a:spcBef>
                <a:spcPct val="0"/>
              </a:spcBef>
            </a:pPr>
            <a:r>
              <a:rPr lang="en-US" baseline="0" dirty="0" smtClean="0">
                <a:latin typeface="Calibri" charset="0"/>
                <a:ea typeface="ＭＳ Ｐゴシック" charset="0"/>
                <a:cs typeface="ＭＳ Ｐゴシック" charset="0"/>
              </a:rPr>
              <a:t>So, do you think ALL these organisms metabolize the same way? Do they also all need oxygen like we do? NO!</a:t>
            </a:r>
          </a:p>
          <a:p>
            <a:pPr eaLnBrk="1" hangingPunct="1">
              <a:spcBef>
                <a:spcPct val="0"/>
              </a:spcBef>
            </a:pPr>
            <a:endParaRPr lang="en-US" baseline="0" dirty="0" smtClean="0">
              <a:latin typeface="Calibri" charset="0"/>
              <a:ea typeface="ＭＳ Ｐゴシック" charset="0"/>
              <a:cs typeface="ＭＳ Ｐゴシック" charset="0"/>
            </a:endParaRPr>
          </a:p>
        </p:txBody>
      </p:sp>
      <p:sp>
        <p:nvSpPr>
          <p:cNvPr id="54275" name="Slide Number Placeholder 3"/>
          <p:cNvSpPr txBox="1">
            <a:spLocks noGrp="1"/>
          </p:cNvSpPr>
          <p:nvPr/>
        </p:nvSpPr>
        <p:spPr bwMode="auto">
          <a:xfrm>
            <a:off x="4143587" y="9119474"/>
            <a:ext cx="3169920" cy="4800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6650" tIns="48324" rIns="96650" bIns="48324" anchor="b"/>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algn="r" eaLnBrk="1" hangingPunct="1"/>
            <a:fld id="{67EB74CD-B928-534F-8688-EF99E9AB4D39}" type="slidenum">
              <a:rPr lang="en-US" sz="1300"/>
              <a:pPr algn="r" eaLnBrk="1" hangingPunct="1"/>
              <a:t>3</a:t>
            </a:fld>
            <a:endParaRPr lang="en-US" sz="1300"/>
          </a:p>
        </p:txBody>
      </p:sp>
      <p:sp>
        <p:nvSpPr>
          <p:cNvPr id="2" name="Date Placeholder 1"/>
          <p:cNvSpPr>
            <a:spLocks noGrp="1"/>
          </p:cNvSpPr>
          <p:nvPr>
            <p:ph type="dt" idx="10"/>
          </p:nvPr>
        </p:nvSpPr>
        <p:spPr/>
        <p:txBody>
          <a:bodyPr/>
          <a:lstStyle/>
          <a:p>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Talk about CDEBI</a:t>
            </a:r>
          </a:p>
          <a:p>
            <a:r>
              <a:rPr lang="en-US" dirty="0" smtClean="0"/>
              <a:t>Intro</a:t>
            </a:r>
            <a:r>
              <a:rPr lang="en-US" baseline="0" dirty="0" smtClean="0"/>
              <a:t> to C-DEBI video: https://www.youtube.com/watch?v=wiYzGL4iTY8&amp;feature=youtu.be</a:t>
            </a:r>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4</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Discuss different</a:t>
            </a:r>
            <a:r>
              <a:rPr lang="en-US" baseline="0" dirty="0" smtClean="0"/>
              <a:t> forms of metabolism in bacteria</a:t>
            </a:r>
          </a:p>
          <a:p>
            <a:endParaRPr lang="en-US" baseline="0" dirty="0" smtClean="0"/>
          </a:p>
          <a:p>
            <a:r>
              <a:rPr lang="en-US" baseline="0" dirty="0" smtClean="0"/>
              <a:t>Here is a graph showing different organisms</a:t>
            </a:r>
          </a:p>
          <a:p>
            <a:r>
              <a:rPr lang="en-US" baseline="0" dirty="0" smtClean="0"/>
              <a:t>http://www.darkenergybiosphere.org/research/images/T1_fmicb-04-00189-g002.jpg</a:t>
            </a:r>
          </a:p>
          <a:p>
            <a:r>
              <a:rPr lang="en-US" sz="1300" dirty="0" smtClean="0"/>
              <a:t>(variety of metabolism for bacteria Representative ranges of microbial activity in the marine deep biosphere; </a:t>
            </a:r>
            <a:r>
              <a:rPr lang="en-US" sz="1300" dirty="0" err="1" smtClean="0"/>
              <a:t>Orcutt</a:t>
            </a:r>
            <a:r>
              <a:rPr lang="en-US" sz="1300" dirty="0" smtClean="0"/>
              <a:t> et al. 2013</a:t>
            </a:r>
            <a:r>
              <a:rPr lang="en-US" sz="1300" u="sng" dirty="0" smtClean="0"/>
              <a:t>)</a:t>
            </a:r>
          </a:p>
          <a:p>
            <a:r>
              <a:rPr lang="en-US" sz="1300" u="none" baseline="0" dirty="0" smtClean="0"/>
              <a:t>X-axis is the different studies looking at the different organisms.</a:t>
            </a:r>
          </a:p>
          <a:p>
            <a:pPr marL="0" marR="0" indent="0" algn="l" defTabSz="914400" rtl="0" eaLnBrk="1" fontAlgn="auto" latinLnBrk="0" hangingPunct="1">
              <a:lnSpc>
                <a:spcPct val="100000"/>
              </a:lnSpc>
              <a:spcBef>
                <a:spcPts val="0"/>
              </a:spcBef>
              <a:spcAft>
                <a:spcPts val="0"/>
              </a:spcAft>
              <a:buClrTx/>
              <a:buSzTx/>
              <a:buFontTx/>
              <a:buNone/>
              <a:tabLst/>
              <a:defRPr/>
            </a:pPr>
            <a:r>
              <a:rPr lang="en-US" sz="1300" u="none" baseline="0" dirty="0" smtClean="0"/>
              <a:t>Y-axis is the rate of metabolism. </a:t>
            </a:r>
            <a:r>
              <a:rPr lang="en-US" sz="1400" baseline="0" dirty="0" smtClean="0"/>
              <a:t>Metabolism works very slowly in the deep ocean</a:t>
            </a:r>
            <a:endParaRPr lang="en-US" sz="1300" u="none" baseline="0" dirty="0" smtClean="0"/>
          </a:p>
          <a:p>
            <a:r>
              <a:rPr lang="en-US" sz="1300" u="none" baseline="0" dirty="0" smtClean="0"/>
              <a:t>Color is the different sources used for metabolism</a:t>
            </a:r>
          </a:p>
          <a:p>
            <a:endParaRPr lang="en-US" baseline="0" dirty="0" smtClean="0"/>
          </a:p>
        </p:txBody>
      </p:sp>
      <p:sp>
        <p:nvSpPr>
          <p:cNvPr id="4" name="Slide Number Placeholder 3"/>
          <p:cNvSpPr>
            <a:spLocks noGrp="1"/>
          </p:cNvSpPr>
          <p:nvPr>
            <p:ph type="sldNum" sz="quarter" idx="10"/>
          </p:nvPr>
        </p:nvSpPr>
        <p:spPr/>
        <p:txBody>
          <a:bodyPr/>
          <a:lstStyle/>
          <a:p>
            <a:fld id="{AE731ACA-D2E7-4FD7-96EB-47E54103C284}" type="slidenum">
              <a:rPr lang="en-US" smtClean="0"/>
              <a:t>5</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Explain</a:t>
            </a:r>
            <a:r>
              <a:rPr lang="en-US" baseline="0" dirty="0" smtClean="0"/>
              <a:t> overall role of cytochrome C</a:t>
            </a:r>
          </a:p>
          <a:p>
            <a:r>
              <a:rPr lang="en-US" baseline="0" dirty="0" smtClean="0"/>
              <a:t>Compare cytochrome C in mitochondria vs. bacteria: On the left is a eukaryotic cytochrome C found in mitochondria. On the right is a bacterial cytochrome C. What do you notice about them? They both have the same core structure which may imply that there is a common function. This function is to help transfer electrons from one carrier to another. For example, in humans, the electron is ultimately being transferred to oxygen. </a:t>
            </a:r>
          </a:p>
          <a:p>
            <a:endParaRPr lang="en-US" baseline="0" dirty="0" smtClean="0"/>
          </a:p>
          <a:p>
            <a:r>
              <a:rPr lang="en-US" baseline="0" dirty="0" smtClean="0"/>
              <a:t>Background reading:</a:t>
            </a:r>
          </a:p>
          <a:p>
            <a:r>
              <a:rPr lang="en-US" baseline="0" dirty="0" smtClean="0"/>
              <a:t>http://www.rcsb.org/pdb/101/motm.do?momID=5</a:t>
            </a:r>
          </a:p>
          <a:p>
            <a:r>
              <a:rPr lang="en-US" b="1" dirty="0" smtClean="0"/>
              <a:t>Evolution of an Enzyme </a:t>
            </a:r>
          </a:p>
          <a:p>
            <a:r>
              <a:rPr lang="en-US" dirty="0" smtClean="0"/>
              <a:t>Oxygen is consumed in special compartments inside our cells, termed mitochondria. When looking in the electron microscope, mitochondria bear an uncanny resemblance to simple bacteria. Today, many biologists believe that mitochondria are actually the result of a bacterial invasion sometime in the distant past. A bacterium squeezed inside another cell, but didn't kill the cell in the process. Instead they lived peacefully together. When the cell divided, the bacteria inside did too, so both daughter cells had bacterial invaders as well. Over many generations, the two became totally dependent on one another. The bacteria inside specialized on energy production and the cell provided protection and nutrients. Today, these bacteria are our mitochondria. </a:t>
            </a:r>
            <a:br>
              <a:rPr lang="en-US" dirty="0" smtClean="0"/>
            </a:br>
            <a:r>
              <a:rPr lang="en-US" dirty="0" smtClean="0"/>
              <a:t/>
            </a:r>
            <a:br>
              <a:rPr lang="en-US" dirty="0" smtClean="0"/>
            </a:br>
            <a:r>
              <a:rPr lang="en-US" dirty="0" smtClean="0"/>
              <a:t>Evidence of this symbiotic relationship is found in cytochrome c oxidase. The enzyme from mammals is very complex, composed of 13 separate protein chains (the cow enzyme is shown here, from PDB entry 1oco). Three large chains at the core of the enzyme, colored yellow, orange and red here, perform most of the work. Around this are ten smaller chains, colored in greens and blues. </a:t>
            </a:r>
          </a:p>
          <a:p>
            <a:endParaRPr lang="en-US" dirty="0" smtClean="0">
              <a:effectLst/>
            </a:endParaRPr>
          </a:p>
          <a:p>
            <a:r>
              <a:rPr lang="en-US" dirty="0" smtClean="0"/>
              <a:t>If we look at the cytochrome c oxidase made by a bacterium, PDB entry 1qle shown here on the right, it is much simpler. It is composed of only four chains. Three are similar to the core chains in our enzyme, colored yellow, orange, and red. One additional small chain can just be seen poking out the bottom here, in blue. Notice how similar this enzyme is to the core of the mammalian enzyme, shown on the left.</a:t>
            </a:r>
            <a:br>
              <a:rPr lang="en-US" dirty="0" smtClean="0"/>
            </a:br>
            <a:r>
              <a:rPr lang="en-US" dirty="0" smtClean="0"/>
              <a:t/>
            </a:r>
            <a:br>
              <a:rPr lang="en-US" dirty="0" smtClean="0"/>
            </a:br>
            <a:r>
              <a:rPr lang="en-US" dirty="0" smtClean="0"/>
              <a:t>This similarity is compelling, but the story is even more interesting. Our mitochondria actually contain all of the machinery needed to build their own proteins--they have DNA, ribosomes, and everything. In our cells, the three core subunits of cytochrome c oxidase are built inside our mitochondria, but the remaining ten small chains are built outside in the cytoplasm and then added to the mitochondria later. So, our mitochondria build a bacteria-like enzyme, which our cells then decorate with other proteins to customize its function. </a:t>
            </a:r>
          </a:p>
          <a:p>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6</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Full statements written</a:t>
            </a:r>
            <a:r>
              <a:rPr lang="en-US" baseline="0" dirty="0" smtClean="0"/>
              <a:t> in activity:</a:t>
            </a:r>
          </a:p>
          <a:p>
            <a:r>
              <a:rPr lang="en-US" sz="1200" b="1" kern="1200" dirty="0" smtClean="0">
                <a:solidFill>
                  <a:schemeClr val="tx1"/>
                </a:solidFill>
                <a:effectLst/>
                <a:latin typeface="+mn-lt"/>
                <a:ea typeface="+mn-ea"/>
                <a:cs typeface="+mn-cs"/>
              </a:rPr>
              <a:t>Purpose:</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kern="1200" dirty="0" smtClean="0">
                <a:solidFill>
                  <a:schemeClr val="tx1"/>
                </a:solidFill>
                <a:effectLst/>
                <a:latin typeface="+mn-lt"/>
                <a:ea typeface="+mn-ea"/>
                <a:cs typeface="+mn-cs"/>
              </a:rPr>
              <a:t>Understand and use bioinformatics with the programs BLAST and </a:t>
            </a:r>
            <a:r>
              <a:rPr lang="en-US" sz="1200" kern="1200" dirty="0" err="1" smtClean="0">
                <a:solidFill>
                  <a:schemeClr val="tx1"/>
                </a:solidFill>
                <a:effectLst/>
                <a:latin typeface="+mn-lt"/>
                <a:ea typeface="+mn-ea"/>
                <a:cs typeface="+mn-cs"/>
              </a:rPr>
              <a:t>Seaview</a:t>
            </a:r>
            <a:r>
              <a:rPr lang="en-US" sz="1200" kern="1200" dirty="0" smtClean="0">
                <a:solidFill>
                  <a:schemeClr val="tx1"/>
                </a:solidFill>
                <a:effectLst/>
                <a:latin typeface="+mn-lt"/>
                <a:ea typeface="+mn-ea"/>
                <a:cs typeface="+mn-cs"/>
              </a:rPr>
              <a:t>. </a:t>
            </a:r>
          </a:p>
          <a:p>
            <a:pPr marL="228600" lvl="0" indent="-228600">
              <a:buFont typeface="+mj-lt"/>
              <a:buAutoNum type="arabicPeriod"/>
            </a:pPr>
            <a:r>
              <a:rPr lang="en-US" sz="1200" kern="1200" dirty="0" smtClean="0">
                <a:solidFill>
                  <a:schemeClr val="tx1"/>
                </a:solidFill>
                <a:effectLst/>
                <a:latin typeface="+mn-lt"/>
                <a:ea typeface="+mn-ea"/>
                <a:cs typeface="+mn-cs"/>
              </a:rPr>
              <a:t>Compare and contrast amino acid sequences of cytochrome C in humans, other animals and bacteria.</a:t>
            </a:r>
          </a:p>
          <a:p>
            <a:pPr marL="228600" lvl="0" indent="-228600">
              <a:buFont typeface="+mj-lt"/>
              <a:buAutoNum type="arabicPeriod"/>
            </a:pPr>
            <a:r>
              <a:rPr lang="en-US" sz="1200" kern="1200" dirty="0" smtClean="0">
                <a:solidFill>
                  <a:schemeClr val="tx1"/>
                </a:solidFill>
                <a:effectLst/>
                <a:latin typeface="+mn-lt"/>
                <a:ea typeface="+mn-ea"/>
                <a:cs typeface="+mn-cs"/>
              </a:rPr>
              <a:t>Relate amino acid sequences of cytochrome C from various species to genome evolution and protein function.</a:t>
            </a:r>
          </a:p>
          <a:p>
            <a:pPr marL="228600" indent="-228600">
              <a:buFont typeface="+mj-lt"/>
              <a:buAutoNum type="arabicPeriod"/>
            </a:pPr>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7</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Full statements written</a:t>
            </a:r>
            <a:r>
              <a:rPr lang="en-US" baseline="0" dirty="0" smtClean="0"/>
              <a:t> in activity:</a:t>
            </a:r>
          </a:p>
          <a:p>
            <a:r>
              <a:rPr lang="en-US" sz="1200" b="1" kern="1200" dirty="0" smtClean="0">
                <a:solidFill>
                  <a:schemeClr val="tx1"/>
                </a:solidFill>
                <a:effectLst/>
                <a:latin typeface="+mn-lt"/>
                <a:ea typeface="+mn-ea"/>
                <a:cs typeface="+mn-cs"/>
              </a:rPr>
              <a:t>Hypotheses: </a:t>
            </a:r>
            <a:endParaRPr lang="en-US" sz="1200" kern="1200" dirty="0" smtClean="0">
              <a:solidFill>
                <a:schemeClr val="tx1"/>
              </a:solidFill>
              <a:effectLst/>
              <a:latin typeface="+mn-lt"/>
              <a:ea typeface="+mn-ea"/>
              <a:cs typeface="+mn-cs"/>
            </a:endParaRPr>
          </a:p>
          <a:p>
            <a:pPr marL="228600" lvl="0" indent="-228600">
              <a:buFont typeface="+mj-lt"/>
              <a:buAutoNum type="arabicPeriod"/>
            </a:pPr>
            <a:r>
              <a:rPr lang="en-US" sz="1200" dirty="0" smtClean="0">
                <a:latin typeface="Arial" panose="020B0604020202020204" pitchFamily="34" charset="0"/>
                <a:cs typeface="Arial" panose="020B0604020202020204" pitchFamily="34" charset="0"/>
              </a:rPr>
              <a:t>Organisms that are more closely related will share more common amino acid sequences in the cytochrome C protein. </a:t>
            </a:r>
          </a:p>
          <a:p>
            <a:pPr marL="228600" lvl="0" indent="-228600">
              <a:buFont typeface="+mj-lt"/>
              <a:buAutoNum type="arabicPeriod"/>
            </a:pPr>
            <a:r>
              <a:rPr lang="en-US" sz="1200" dirty="0" smtClean="0">
                <a:latin typeface="Arial" panose="020B0604020202020204" pitchFamily="34" charset="0"/>
                <a:cs typeface="Arial" panose="020B0604020202020204" pitchFamily="34" charset="0"/>
              </a:rPr>
              <a:t>Organisms with similar types of metabolism will share more common amino acid sequences in the cytochrome C protein.</a:t>
            </a:r>
          </a:p>
          <a:p>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8</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3 domains of life. We will look at Bacteria and Eukarya.</a:t>
            </a:r>
          </a:p>
          <a:p>
            <a:endParaRPr lang="en-US" dirty="0"/>
          </a:p>
        </p:txBody>
      </p:sp>
      <p:sp>
        <p:nvSpPr>
          <p:cNvPr id="4" name="Slide Number Placeholder 3"/>
          <p:cNvSpPr>
            <a:spLocks noGrp="1"/>
          </p:cNvSpPr>
          <p:nvPr>
            <p:ph type="sldNum" sz="quarter" idx="10"/>
          </p:nvPr>
        </p:nvSpPr>
        <p:spPr/>
        <p:txBody>
          <a:bodyPr/>
          <a:lstStyle/>
          <a:p>
            <a:fld id="{AE731ACA-D2E7-4FD7-96EB-47E54103C284}" type="slidenum">
              <a:rPr lang="en-US" smtClean="0"/>
              <a:t>9</a:t>
            </a:fld>
            <a:endParaRPr lang="en-US"/>
          </a:p>
        </p:txBody>
      </p:sp>
      <p:sp>
        <p:nvSpPr>
          <p:cNvPr id="5" name="Date Placeholder 4"/>
          <p:cNvSpPr>
            <a:spLocks noGrp="1"/>
          </p:cNvSpPr>
          <p:nvPr>
            <p:ph type="dt" idx="11"/>
          </p:nvPr>
        </p:nvSpPr>
        <p:spPr/>
        <p:txBody>
          <a:bodyPr/>
          <a:lstStyle/>
          <a:p>
            <a:endParaRPr lang="en-US"/>
          </a:p>
        </p:txBody>
      </p:sp>
    </p:spTree>
    <p:extLst>
      <p:ext uri="{BB962C8B-B14F-4D97-AF65-F5344CB8AC3E}">
        <p14:creationId xmlns:p14="http://schemas.microsoft.com/office/powerpoint/2010/main" val="169500169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604CEF64-9398-44BD-8553-BD957AB1F3C4}"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37836847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CEF64-9398-44BD-8553-BD957AB1F3C4}"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339337163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CEF64-9398-44BD-8553-BD957AB1F3C4}"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25956414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604CEF64-9398-44BD-8553-BD957AB1F3C4}"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4049575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04CEF64-9398-44BD-8553-BD957AB1F3C4}" type="datetimeFigureOut">
              <a:rPr lang="en-US" smtClean="0"/>
              <a:t>5/21/2015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11247948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604CEF64-9398-44BD-8553-BD957AB1F3C4}"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1632527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604CEF64-9398-44BD-8553-BD957AB1F3C4}" type="datetimeFigureOut">
              <a:rPr lang="en-US" smtClean="0"/>
              <a:t>5/21/2015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13143188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604CEF64-9398-44BD-8553-BD957AB1F3C4}" type="datetimeFigureOut">
              <a:rPr lang="en-US" smtClean="0"/>
              <a:t>5/21/2015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188456522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04CEF64-9398-44BD-8553-BD957AB1F3C4}" type="datetimeFigureOut">
              <a:rPr lang="en-US" smtClean="0"/>
              <a:t>5/21/2015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2721581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CEF64-9398-44BD-8553-BD957AB1F3C4}"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31259991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04CEF64-9398-44BD-8553-BD957AB1F3C4}" type="datetimeFigureOut">
              <a:rPr lang="en-US" smtClean="0"/>
              <a:t>5/21/2015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5E3620-CBC5-4906-9207-D54CB0A140FD}" type="slidenum">
              <a:rPr lang="en-US" smtClean="0"/>
              <a:t>‹#›</a:t>
            </a:fld>
            <a:endParaRPr lang="en-US"/>
          </a:p>
        </p:txBody>
      </p:sp>
    </p:spTree>
    <p:extLst>
      <p:ext uri="{BB962C8B-B14F-4D97-AF65-F5344CB8AC3E}">
        <p14:creationId xmlns:p14="http://schemas.microsoft.com/office/powerpoint/2010/main" val="41894848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04CEF64-9398-44BD-8553-BD957AB1F3C4}" type="datetimeFigureOut">
              <a:rPr lang="en-US" smtClean="0"/>
              <a:t>5/21/2015</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5E3620-CBC5-4906-9207-D54CB0A140FD}" type="slidenum">
              <a:rPr lang="en-US" smtClean="0"/>
              <a:t>‹#›</a:t>
            </a:fld>
            <a:endParaRPr lang="en-US"/>
          </a:p>
        </p:txBody>
      </p:sp>
    </p:spTree>
    <p:extLst>
      <p:ext uri="{BB962C8B-B14F-4D97-AF65-F5344CB8AC3E}">
        <p14:creationId xmlns:p14="http://schemas.microsoft.com/office/powerpoint/2010/main" val="63131895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7"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png"/></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5.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2133600"/>
            <a:ext cx="7391400" cy="1470025"/>
          </a:xfrm>
        </p:spPr>
        <p:txBody>
          <a:bodyPr>
            <a:normAutofit fontScale="90000"/>
          </a:bodyPr>
          <a:lstStyle/>
          <a:p>
            <a:r>
              <a:rPr lang="en-US" dirty="0">
                <a:latin typeface="Arial" panose="020B0604020202020204" pitchFamily="34" charset="0"/>
                <a:cs typeface="Arial" panose="020B0604020202020204" pitchFamily="34" charset="0"/>
              </a:rPr>
              <a:t>Amino Acid Sequence Analysis of Cytochrome C in Bacteria and Eukarya Using Bioinformatics </a:t>
            </a:r>
          </a:p>
        </p:txBody>
      </p:sp>
    </p:spTree>
    <p:extLst>
      <p:ext uri="{BB962C8B-B14F-4D97-AF65-F5344CB8AC3E}">
        <p14:creationId xmlns:p14="http://schemas.microsoft.com/office/powerpoint/2010/main" val="6074559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Our subjects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04800" y="1376370"/>
            <a:ext cx="8352694" cy="574030"/>
          </a:xfrm>
        </p:spPr>
        <p:txBody>
          <a:bodyPr>
            <a:normAutofit/>
          </a:bodyPr>
          <a:lstStyle/>
          <a:p>
            <a:pPr marL="0" lvl="0" indent="0">
              <a:buNone/>
            </a:pPr>
            <a:r>
              <a:rPr lang="en-US" sz="2800" dirty="0" smtClean="0">
                <a:latin typeface="Arial" panose="020B0604020202020204" pitchFamily="34" charset="0"/>
                <a:cs typeface="Arial" panose="020B0604020202020204" pitchFamily="34" charset="0"/>
              </a:rPr>
              <a:t>2 bacteria: prokaryotes that live in the deep ocean</a:t>
            </a:r>
          </a:p>
          <a:p>
            <a:pPr marL="0" lvl="0" indent="0">
              <a:buNone/>
            </a:pPr>
            <a:endParaRPr lang="en-US" sz="2800" dirty="0" smtClean="0">
              <a:latin typeface="Arial" panose="020B0604020202020204" pitchFamily="34" charset="0"/>
              <a:cs typeface="Arial" panose="020B0604020202020204" pitchFamily="34" charset="0"/>
            </a:endParaRPr>
          </a:p>
          <a:p>
            <a:pPr marL="0" lvl="0" indent="0">
              <a:buNone/>
            </a:pPr>
            <a:endParaRPr lang="en-US" sz="2800" dirty="0" smtClean="0">
              <a:latin typeface="Arial" panose="020B0604020202020204" pitchFamily="34" charset="0"/>
              <a:cs typeface="Arial" panose="020B0604020202020204" pitchFamily="34" charset="0"/>
            </a:endParaRPr>
          </a:p>
          <a:p>
            <a:pPr marL="0" lvl="0" indent="0">
              <a:buNone/>
            </a:pPr>
            <a:endParaRPr lang="en-US" sz="2800" dirty="0" smtClean="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65757" y="1858547"/>
            <a:ext cx="1120243" cy="111526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2250831" y="1950400"/>
            <a:ext cx="6400800" cy="492443"/>
          </a:xfrm>
          <a:prstGeom prst="rect">
            <a:avLst/>
          </a:prstGeom>
        </p:spPr>
        <p:txBody>
          <a:bodyPr wrap="square">
            <a:spAutoFit/>
          </a:bodyPr>
          <a:lstStyle/>
          <a:p>
            <a:r>
              <a:rPr lang="en-US" sz="2600" i="1" dirty="0" err="1" smtClean="0">
                <a:latin typeface="Arial" panose="020B0604020202020204" pitchFamily="34" charset="0"/>
                <a:cs typeface="Arial" panose="020B0604020202020204" pitchFamily="34" charset="0"/>
              </a:rPr>
              <a:t>Sphingomonas</a:t>
            </a:r>
            <a:r>
              <a:rPr lang="en-US" sz="2600" i="1" dirty="0" smtClean="0">
                <a:latin typeface="Arial" panose="020B0604020202020204" pitchFamily="34" charset="0"/>
                <a:cs typeface="Arial" panose="020B0604020202020204" pitchFamily="34" charset="0"/>
              </a:rPr>
              <a:t>: </a:t>
            </a:r>
            <a:r>
              <a:rPr lang="en-US" sz="2600" dirty="0" smtClean="0">
                <a:latin typeface="Arial" panose="020B0604020202020204" pitchFamily="34" charset="0"/>
                <a:cs typeface="Arial" panose="020B0604020202020204" pitchFamily="34" charset="0"/>
              </a:rPr>
              <a:t>aerobic, eats anything</a:t>
            </a:r>
            <a:r>
              <a:rPr lang="en-US" sz="2600" b="1" dirty="0" smtClean="0">
                <a:latin typeface="Arial" panose="020B0604020202020204" pitchFamily="34" charset="0"/>
                <a:cs typeface="Arial" panose="020B0604020202020204" pitchFamily="34" charset="0"/>
              </a:rPr>
              <a:t>!</a:t>
            </a:r>
            <a:endParaRPr lang="en-US" sz="2600" dirty="0">
              <a:latin typeface="Arial" panose="020B0604020202020204" pitchFamily="34" charset="0"/>
              <a:cs typeface="Arial" panose="020B0604020202020204" pitchFamily="34" charset="0"/>
            </a:endParaRPr>
          </a:p>
        </p:txBody>
      </p:sp>
      <p:sp>
        <p:nvSpPr>
          <p:cNvPr id="5" name="Rectangle 4"/>
          <p:cNvSpPr/>
          <p:nvPr/>
        </p:nvSpPr>
        <p:spPr>
          <a:xfrm>
            <a:off x="2315308" y="2743200"/>
            <a:ext cx="6342186" cy="892552"/>
          </a:xfrm>
          <a:prstGeom prst="rect">
            <a:avLst/>
          </a:prstGeom>
        </p:spPr>
        <p:txBody>
          <a:bodyPr wrap="square">
            <a:spAutoFit/>
          </a:bodyPr>
          <a:lstStyle/>
          <a:p>
            <a:r>
              <a:rPr lang="en-US" sz="2600" i="1" dirty="0" err="1" smtClean="0">
                <a:latin typeface="Arial" panose="020B0604020202020204" pitchFamily="34" charset="0"/>
                <a:cs typeface="Arial" panose="020B0604020202020204" pitchFamily="34" charset="0"/>
              </a:rPr>
              <a:t>Caldithrix</a:t>
            </a:r>
            <a:r>
              <a:rPr lang="en-US" sz="2600" i="1" dirty="0" smtClean="0">
                <a:latin typeface="Arial" panose="020B0604020202020204" pitchFamily="34" charset="0"/>
                <a:cs typeface="Arial" panose="020B0604020202020204" pitchFamily="34" charset="0"/>
              </a:rPr>
              <a:t> </a:t>
            </a:r>
            <a:r>
              <a:rPr lang="en-US" sz="2600" i="1" dirty="0" err="1" smtClean="0">
                <a:latin typeface="Arial" panose="020B0604020202020204" pitchFamily="34" charset="0"/>
                <a:cs typeface="Arial" panose="020B0604020202020204" pitchFamily="34" charset="0"/>
              </a:rPr>
              <a:t>abyssi</a:t>
            </a:r>
            <a:r>
              <a:rPr lang="en-US" sz="2600" i="1" dirty="0" smtClean="0">
                <a:latin typeface="Arial" panose="020B0604020202020204" pitchFamily="34" charset="0"/>
                <a:cs typeface="Arial" panose="020B0604020202020204" pitchFamily="34" charset="0"/>
              </a:rPr>
              <a:t>: anaerobic, hot thermal vents </a:t>
            </a:r>
            <a:endParaRPr lang="en-US" sz="2600" dirty="0">
              <a:latin typeface="Arial" panose="020B0604020202020204" pitchFamily="34" charset="0"/>
              <a:cs typeface="Arial" panose="020B0604020202020204" pitchFamily="34" charset="0"/>
            </a:endParaRPr>
          </a:p>
        </p:txBody>
      </p:sp>
      <p:pic>
        <p:nvPicPr>
          <p:cNvPr id="1028" name="Picture 4" descr="http://standardsingenomics.org/index.php/sigen/article/viewFile/89/236/222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000945" y="2973811"/>
            <a:ext cx="1285055" cy="912389"/>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953638" y="4586683"/>
            <a:ext cx="1038225"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1816278" y="5750789"/>
            <a:ext cx="1591753" cy="892552"/>
          </a:xfrm>
          <a:prstGeom prst="rect">
            <a:avLst/>
          </a:prstGeom>
        </p:spPr>
        <p:txBody>
          <a:bodyPr wrap="square">
            <a:spAutoFit/>
          </a:bodyPr>
          <a:lstStyle/>
          <a:p>
            <a:r>
              <a:rPr lang="en-US" sz="2600" i="1" dirty="0" smtClean="0">
                <a:latin typeface="Arial" panose="020B0604020202020204" pitchFamily="34" charset="0"/>
                <a:cs typeface="Arial" panose="020B0604020202020204" pitchFamily="34" charset="0"/>
              </a:rPr>
              <a:t>Homo Sapiens</a:t>
            </a:r>
            <a:endParaRPr lang="en-US" sz="2600" dirty="0"/>
          </a:p>
        </p:txBody>
      </p:sp>
      <p:pic>
        <p:nvPicPr>
          <p:cNvPr id="1030" name="Picture 6"/>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712832" y="4572000"/>
            <a:ext cx="130347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tangle 10"/>
          <p:cNvSpPr/>
          <p:nvPr/>
        </p:nvSpPr>
        <p:spPr>
          <a:xfrm>
            <a:off x="3613186" y="5733147"/>
            <a:ext cx="2080846" cy="892552"/>
          </a:xfrm>
          <a:prstGeom prst="rect">
            <a:avLst/>
          </a:prstGeom>
        </p:spPr>
        <p:txBody>
          <a:bodyPr wrap="square">
            <a:spAutoFit/>
          </a:bodyPr>
          <a:lstStyle/>
          <a:p>
            <a:r>
              <a:rPr lang="en-US" sz="2600" i="1" dirty="0" smtClean="0">
                <a:latin typeface="Arial" panose="020B0604020202020204" pitchFamily="34" charset="0"/>
                <a:cs typeface="Arial" panose="020B0604020202020204" pitchFamily="34" charset="0"/>
              </a:rPr>
              <a:t>Pan Troglodytes</a:t>
            </a:r>
            <a:endParaRPr lang="en-US" sz="2600" dirty="0"/>
          </a:p>
        </p:txBody>
      </p:sp>
      <p:sp>
        <p:nvSpPr>
          <p:cNvPr id="7" name="AutoShape 8"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39" name="Picture 1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680177" y="4495800"/>
            <a:ext cx="1617785" cy="11555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0" name="Rectangle 9"/>
          <p:cNvSpPr/>
          <p:nvPr/>
        </p:nvSpPr>
        <p:spPr>
          <a:xfrm>
            <a:off x="5762239" y="5700942"/>
            <a:ext cx="1799492" cy="892552"/>
          </a:xfrm>
          <a:prstGeom prst="rect">
            <a:avLst/>
          </a:prstGeom>
        </p:spPr>
        <p:txBody>
          <a:bodyPr wrap="square">
            <a:spAutoFit/>
          </a:bodyPr>
          <a:lstStyle/>
          <a:p>
            <a:r>
              <a:rPr lang="en-US" sz="2600" i="1" dirty="0" err="1" smtClean="0">
                <a:latin typeface="Arial" panose="020B0604020202020204" pitchFamily="34" charset="0"/>
                <a:cs typeface="Arial" panose="020B0604020202020204" pitchFamily="34" charset="0"/>
              </a:rPr>
              <a:t>Apis</a:t>
            </a:r>
            <a:r>
              <a:rPr lang="en-US" sz="2600" i="1" dirty="0" smtClean="0">
                <a:latin typeface="Arial" panose="020B0604020202020204" pitchFamily="34" charset="0"/>
                <a:cs typeface="Arial" panose="020B0604020202020204" pitchFamily="34" charset="0"/>
              </a:rPr>
              <a:t> </a:t>
            </a:r>
            <a:r>
              <a:rPr lang="en-US" sz="2600" i="1" dirty="0" err="1" smtClean="0">
                <a:latin typeface="Arial" panose="020B0604020202020204" pitchFamily="34" charset="0"/>
                <a:cs typeface="Arial" panose="020B0604020202020204" pitchFamily="34" charset="0"/>
              </a:rPr>
              <a:t>mellifera</a:t>
            </a:r>
            <a:r>
              <a:rPr lang="en-US" sz="2600" i="1" dirty="0" smtClean="0">
                <a:latin typeface="Arial" panose="020B0604020202020204" pitchFamily="34" charset="0"/>
                <a:cs typeface="Arial" panose="020B0604020202020204" pitchFamily="34" charset="0"/>
              </a:rPr>
              <a:t> </a:t>
            </a:r>
            <a:endParaRPr lang="en-US" sz="2600" dirty="0">
              <a:latin typeface="Arial" panose="020B0604020202020204" pitchFamily="34" charset="0"/>
              <a:cs typeface="Arial" panose="020B0604020202020204" pitchFamily="34" charset="0"/>
            </a:endParaRPr>
          </a:p>
        </p:txBody>
      </p:sp>
      <p:sp>
        <p:nvSpPr>
          <p:cNvPr id="12" name="Rectangle 11"/>
          <p:cNvSpPr/>
          <p:nvPr/>
        </p:nvSpPr>
        <p:spPr>
          <a:xfrm>
            <a:off x="381000" y="3972580"/>
            <a:ext cx="8598878" cy="523220"/>
          </a:xfrm>
          <a:prstGeom prst="rect">
            <a:avLst/>
          </a:prstGeom>
        </p:spPr>
        <p:txBody>
          <a:bodyPr wrap="square">
            <a:spAutoFit/>
          </a:bodyPr>
          <a:lstStyle/>
          <a:p>
            <a:pPr lvl="0"/>
            <a:r>
              <a:rPr lang="en-US" sz="2800" dirty="0" smtClean="0">
                <a:latin typeface="Arial" panose="020B0604020202020204" pitchFamily="34" charset="0"/>
                <a:cs typeface="Arial" panose="020B0604020202020204" pitchFamily="34" charset="0"/>
              </a:rPr>
              <a:t>3 </a:t>
            </a:r>
            <a:r>
              <a:rPr lang="en-US" sz="2800" dirty="0">
                <a:latin typeface="Arial" panose="020B0604020202020204" pitchFamily="34" charset="0"/>
                <a:cs typeface="Arial" panose="020B0604020202020204" pitchFamily="34" charset="0"/>
              </a:rPr>
              <a:t>eukaryotes: humans, chimps, dolphins and bees</a:t>
            </a:r>
          </a:p>
        </p:txBody>
      </p:sp>
    </p:spTree>
    <p:extLst>
      <p:ext uri="{BB962C8B-B14F-4D97-AF65-F5344CB8AC3E}">
        <p14:creationId xmlns:p14="http://schemas.microsoft.com/office/powerpoint/2010/main" val="37368514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102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029"/>
                                        </p:tgtEl>
                                        <p:attrNameLst>
                                          <p:attrName>style.visibility</p:attrName>
                                        </p:attrNameLst>
                                      </p:cBhvr>
                                      <p:to>
                                        <p:strVal val="visible"/>
                                      </p:to>
                                    </p:set>
                                  </p:childTnLst>
                                </p:cTn>
                              </p:par>
                              <p:par>
                                <p:cTn id="23" presetID="1" presetClass="entr" presetSubtype="0" fill="hold" grpId="0" nodeType="withEffect">
                                  <p:stCondLst>
                                    <p:cond delay="0"/>
                                  </p:stCondLst>
                                  <p:childTnLst>
                                    <p:set>
                                      <p:cBhvr>
                                        <p:cTn id="24" dur="1" fill="hold">
                                          <p:stCondLst>
                                            <p:cond delay="0"/>
                                          </p:stCondLst>
                                        </p:cTn>
                                        <p:tgtEl>
                                          <p:spTgt spid="6"/>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1030"/>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1"/>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039"/>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p:bldP spid="6" grpId="0"/>
      <p:bldP spid="11" grpId="0"/>
      <p:bldP spid="10" grpId="0"/>
      <p:bldP spid="1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latin typeface="Arial" panose="020B0604020202020204" pitchFamily="34" charset="0"/>
                <a:cs typeface="Arial" panose="020B0604020202020204" pitchFamily="34" charset="0"/>
              </a:rPr>
              <a:t>Amino Acids Sequences Make Up Cytochrome C Protein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0" y="1676401"/>
            <a:ext cx="9144000" cy="1143000"/>
          </a:xfrm>
        </p:spPr>
        <p:txBody>
          <a:bodyPr>
            <a:normAutofit/>
          </a:bodyPr>
          <a:lstStyle/>
          <a:p>
            <a:pPr marL="0" indent="0">
              <a:buNone/>
            </a:pPr>
            <a:r>
              <a:rPr lang="en-US" sz="2000" dirty="0" smtClean="0">
                <a:latin typeface="Arial" panose="020B0604020202020204" pitchFamily="34" charset="0"/>
                <a:cs typeface="Arial" panose="020B0604020202020204" pitchFamily="34" charset="0"/>
              </a:rPr>
              <a:t>MGDIEKGKKIFVQKCAQCHTVEKGGKHKTGPNLHGLFGRKTGQAVGFSYTDANKNKGITWGEETLMEYLENPKKYIPGTKMIFAGIKKKSERADLIAYLKKATNE </a:t>
            </a:r>
            <a:endParaRPr lang="en-US" sz="20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199" y="2590799"/>
            <a:ext cx="3352801" cy="41391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5791200" y="2672862"/>
            <a:ext cx="0" cy="1746738"/>
          </a:xfrm>
          <a:prstGeom prst="straightConnector1">
            <a:avLst/>
          </a:prstGeom>
          <a:ln w="38100">
            <a:solidFill>
              <a:schemeClr val="tx1"/>
            </a:solidFill>
            <a:tailEnd type="arrow"/>
          </a:ln>
        </p:spPr>
        <p:style>
          <a:lnRef idx="1">
            <a:schemeClr val="accent1"/>
          </a:lnRef>
          <a:fillRef idx="0">
            <a:schemeClr val="accent1"/>
          </a:fillRef>
          <a:effectRef idx="0">
            <a:schemeClr val="accent1"/>
          </a:effectRef>
          <a:fontRef idx="minor">
            <a:schemeClr val="tx1"/>
          </a:fontRef>
        </p:style>
      </p:cxnSp>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r="39839"/>
          <a:stretch/>
        </p:blipFill>
        <p:spPr bwMode="auto">
          <a:xfrm>
            <a:off x="5005693" y="4443046"/>
            <a:ext cx="1571014" cy="12719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62800" y="4246685"/>
            <a:ext cx="1303476" cy="1219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648200" y="5715000"/>
            <a:ext cx="2362200"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Cytochrome C</a:t>
            </a:r>
            <a:endParaRPr lang="en-US" sz="2400" dirty="0">
              <a:latin typeface="Arial" panose="020B0604020202020204" pitchFamily="34" charset="0"/>
              <a:cs typeface="Arial" panose="020B0604020202020204" pitchFamily="34" charset="0"/>
            </a:endParaRPr>
          </a:p>
        </p:txBody>
      </p:sp>
      <p:sp>
        <p:nvSpPr>
          <p:cNvPr id="11" name="TextBox 10"/>
          <p:cNvSpPr txBox="1"/>
          <p:nvPr/>
        </p:nvSpPr>
        <p:spPr>
          <a:xfrm>
            <a:off x="7215493" y="5715000"/>
            <a:ext cx="1928507" cy="461665"/>
          </a:xfrm>
          <a:prstGeom prst="rect">
            <a:avLst/>
          </a:prstGeom>
          <a:noFill/>
        </p:spPr>
        <p:txBody>
          <a:bodyPr wrap="square" rtlCol="0">
            <a:spAutoFit/>
          </a:bodyPr>
          <a:lstStyle/>
          <a:p>
            <a:r>
              <a:rPr lang="en-US" sz="2400" dirty="0" smtClean="0">
                <a:latin typeface="Arial" panose="020B0604020202020204" pitchFamily="34" charset="0"/>
                <a:cs typeface="Arial" panose="020B0604020202020204" pitchFamily="34" charset="0"/>
              </a:rPr>
              <a:t>Species</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477697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8"/>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Start Comparing Sequences!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1295400"/>
            <a:ext cx="8305800" cy="3657600"/>
          </a:xfrm>
        </p:spPr>
        <p:txBody>
          <a:bodyPr>
            <a:normAutofit/>
          </a:bodyPr>
          <a:lstStyle/>
          <a:p>
            <a:pPr marL="0" lvl="0" indent="0">
              <a:buNone/>
            </a:pPr>
            <a:r>
              <a:rPr lang="en-US" sz="2800" dirty="0" smtClean="0">
                <a:latin typeface="Arial" panose="020B0604020202020204" pitchFamily="34" charset="0"/>
                <a:cs typeface="Arial" panose="020B0604020202020204" pitchFamily="34" charset="0"/>
              </a:rPr>
              <a:t>Three exercises (watch posted </a:t>
            </a:r>
            <a:r>
              <a:rPr lang="en-US" sz="2800" dirty="0" err="1" smtClean="0">
                <a:latin typeface="Arial" panose="020B0604020202020204" pitchFamily="34" charset="0"/>
                <a:cs typeface="Arial" panose="020B0604020202020204" pitchFamily="34" charset="0"/>
              </a:rPr>
              <a:t>youtube</a:t>
            </a:r>
            <a:r>
              <a:rPr lang="en-US" sz="2800" dirty="0" smtClean="0">
                <a:latin typeface="Arial" panose="020B0604020202020204" pitchFamily="34" charset="0"/>
                <a:cs typeface="Arial" panose="020B0604020202020204" pitchFamily="34" charset="0"/>
              </a:rPr>
              <a:t> videos)</a:t>
            </a:r>
          </a:p>
          <a:p>
            <a:pPr marL="514350" lvl="0" indent="-514350">
              <a:buAutoNum type="arabicPeriod"/>
            </a:pPr>
            <a:r>
              <a:rPr lang="en-US" sz="2800" dirty="0" smtClean="0">
                <a:solidFill>
                  <a:srgbClr val="0000FF"/>
                </a:solidFill>
                <a:latin typeface="Arial" panose="020B0604020202020204" pitchFamily="34" charset="0"/>
                <a:cs typeface="Arial" panose="020B0604020202020204" pitchFamily="34" charset="0"/>
              </a:rPr>
              <a:t>BLAST: </a:t>
            </a:r>
            <a:r>
              <a:rPr lang="en-US" sz="2800" dirty="0" smtClean="0">
                <a:latin typeface="Arial" panose="020B0604020202020204" pitchFamily="34" charset="0"/>
                <a:cs typeface="Arial" panose="020B0604020202020204" pitchFamily="34" charset="0"/>
              </a:rPr>
              <a:t>identify </a:t>
            </a:r>
            <a:r>
              <a:rPr lang="en-US" sz="2800" dirty="0">
                <a:latin typeface="Arial" panose="020B0604020202020204" pitchFamily="34" charset="0"/>
                <a:cs typeface="Arial" panose="020B0604020202020204" pitchFamily="34" charset="0"/>
              </a:rPr>
              <a:t>accuracy of given amino acid </a:t>
            </a:r>
            <a:r>
              <a:rPr lang="en-US" sz="2800" dirty="0" smtClean="0">
                <a:latin typeface="Arial" panose="020B0604020202020204" pitchFamily="34" charset="0"/>
                <a:cs typeface="Arial" panose="020B0604020202020204" pitchFamily="34" charset="0"/>
              </a:rPr>
              <a:t>sequences (figure out unknown)</a:t>
            </a:r>
          </a:p>
          <a:p>
            <a:pPr marL="514350" indent="-514350">
              <a:buFont typeface="Arial" panose="020B0604020202020204" pitchFamily="34" charset="0"/>
              <a:buAutoNum type="arabicPeriod"/>
            </a:pPr>
            <a:r>
              <a:rPr lang="en-US" sz="2800" dirty="0" smtClean="0">
                <a:solidFill>
                  <a:srgbClr val="0000FF"/>
                </a:solidFill>
                <a:latin typeface="Arial" panose="020B0604020202020204" pitchFamily="34" charset="0"/>
                <a:cs typeface="Arial" panose="020B0604020202020204" pitchFamily="34" charset="0"/>
              </a:rPr>
              <a:t>BLAST: </a:t>
            </a:r>
            <a:r>
              <a:rPr lang="en-US" sz="2800" dirty="0">
                <a:latin typeface="Arial" panose="020B0604020202020204" pitchFamily="34" charset="0"/>
                <a:cs typeface="Arial" panose="020B0604020202020204" pitchFamily="34" charset="0"/>
              </a:rPr>
              <a:t>compare amino acid sequences for </a:t>
            </a:r>
            <a:r>
              <a:rPr lang="en-US" sz="2800" dirty="0" smtClean="0">
                <a:latin typeface="Arial" panose="020B0604020202020204" pitchFamily="34" charset="0"/>
                <a:cs typeface="Arial" panose="020B0604020202020204" pitchFamily="34" charset="0"/>
              </a:rPr>
              <a:t>cytochrome C between species</a:t>
            </a:r>
          </a:p>
          <a:p>
            <a:pPr marL="514350" indent="-514350">
              <a:buFont typeface="Arial" panose="020B0604020202020204" pitchFamily="34" charset="0"/>
              <a:buAutoNum type="arabicPeriod"/>
            </a:pPr>
            <a:r>
              <a:rPr lang="en-US" sz="2800" dirty="0" smtClean="0">
                <a:solidFill>
                  <a:srgbClr val="0000FF"/>
                </a:solidFill>
                <a:latin typeface="Arial" panose="020B0604020202020204" pitchFamily="34" charset="0"/>
                <a:cs typeface="Arial" panose="020B0604020202020204" pitchFamily="34" charset="0"/>
              </a:rPr>
              <a:t>Sea View: </a:t>
            </a:r>
            <a:r>
              <a:rPr lang="en-US" sz="2800" dirty="0">
                <a:latin typeface="Arial" panose="020B0604020202020204" pitchFamily="34" charset="0"/>
                <a:cs typeface="Arial" panose="020B0604020202020204" pitchFamily="34" charset="0"/>
              </a:rPr>
              <a:t>visually align cytochrome C amino acid sequences for all 6 </a:t>
            </a:r>
            <a:r>
              <a:rPr lang="en-US" sz="2800" dirty="0" smtClean="0">
                <a:latin typeface="Arial" panose="020B0604020202020204" pitchFamily="34" charset="0"/>
                <a:cs typeface="Arial" panose="020B0604020202020204" pitchFamily="34" charset="0"/>
              </a:rPr>
              <a:t>species</a:t>
            </a:r>
          </a:p>
        </p:txBody>
      </p:sp>
    </p:spTree>
    <p:extLst>
      <p:ext uri="{BB962C8B-B14F-4D97-AF65-F5344CB8AC3E}">
        <p14:creationId xmlns:p14="http://schemas.microsoft.com/office/powerpoint/2010/main" val="42308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Results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04800" y="1600200"/>
            <a:ext cx="8686800" cy="4724400"/>
          </a:xfrm>
        </p:spPr>
        <p:txBody>
          <a:bodyPr>
            <a:normAutofit/>
          </a:bodyPr>
          <a:lstStyle/>
          <a:p>
            <a:pPr marL="0" lvl="0" indent="0">
              <a:buNone/>
            </a:pPr>
            <a:r>
              <a:rPr lang="en-US" sz="2800" dirty="0" smtClean="0">
                <a:latin typeface="Arial" panose="020B0604020202020204" pitchFamily="34" charset="0"/>
                <a:cs typeface="Arial" panose="020B0604020202020204" pitchFamily="34" charset="0"/>
              </a:rPr>
              <a:t>Exercise 1: Identify with BLAST</a:t>
            </a: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smtClean="0">
              <a:latin typeface="Arial" panose="020B0604020202020204" pitchFamily="34" charset="0"/>
              <a:cs typeface="Arial" panose="020B0604020202020204" pitchFamily="34" charset="0"/>
            </a:endParaRPr>
          </a:p>
          <a:p>
            <a:pPr marL="0" lvl="0" indent="0">
              <a:buNone/>
            </a:pPr>
            <a:endParaRPr lang="en-US" sz="2800" dirty="0" smtClean="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endParaRPr lang="en-US" sz="2800" dirty="0">
              <a:latin typeface="Arial" panose="020B0604020202020204" pitchFamily="34" charset="0"/>
              <a:cs typeface="Arial" panose="020B0604020202020204" pitchFamily="34" charset="0"/>
            </a:endParaRPr>
          </a:p>
          <a:p>
            <a:pPr marL="0" lvl="0" indent="0">
              <a:buNone/>
            </a:pPr>
            <a:r>
              <a:rPr lang="en-US" sz="2800" dirty="0" smtClean="0">
                <a:latin typeface="Arial" panose="020B0604020202020204" pitchFamily="34" charset="0"/>
                <a:cs typeface="Arial" panose="020B0604020202020204" pitchFamily="34" charset="0"/>
              </a:rPr>
              <a:t>BLAST is accurate at identifying cytochrome C protein and the organism.</a:t>
            </a:r>
          </a:p>
          <a:p>
            <a:pPr marL="0" lvl="0" indent="0">
              <a:buNone/>
            </a:pPr>
            <a:endParaRPr lang="en-US" sz="2800" dirty="0">
              <a:latin typeface="Arial" panose="020B0604020202020204" pitchFamily="34" charset="0"/>
              <a:cs typeface="Arial" panose="020B0604020202020204" pitchFamily="34" charset="0"/>
            </a:endParaRP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4600" y="2362200"/>
            <a:ext cx="3886200" cy="189293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355239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6" end="6"/>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Results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04800" y="1600201"/>
            <a:ext cx="8763000" cy="762000"/>
          </a:xfrm>
        </p:spPr>
        <p:txBody>
          <a:bodyPr>
            <a:normAutofit/>
          </a:bodyPr>
          <a:lstStyle/>
          <a:p>
            <a:pPr marL="0" lvl="0" indent="0">
              <a:buNone/>
            </a:pPr>
            <a:r>
              <a:rPr lang="en-US" sz="2800" dirty="0" smtClean="0">
                <a:latin typeface="Arial" panose="020B0604020202020204" pitchFamily="34" charset="0"/>
                <a:cs typeface="Arial" panose="020B0604020202020204" pitchFamily="34" charset="0"/>
              </a:rPr>
              <a:t>Exercise 2: Compare species with BLAST</a:t>
            </a:r>
            <a:endParaRPr lang="en-US" sz="2800" dirty="0">
              <a:latin typeface="Arial" panose="020B0604020202020204" pitchFamily="34" charset="0"/>
              <a:cs typeface="Arial" panose="020B0604020202020204" pitchFamily="34" charset="0"/>
            </a:endParaRPr>
          </a:p>
        </p:txBody>
      </p:sp>
      <p:sp>
        <p:nvSpPr>
          <p:cNvPr id="6" name="Content Placeholder 3"/>
          <p:cNvSpPr txBox="1">
            <a:spLocks/>
          </p:cNvSpPr>
          <p:nvPr/>
        </p:nvSpPr>
        <p:spPr>
          <a:xfrm>
            <a:off x="298938" y="2286000"/>
            <a:ext cx="9226062" cy="6858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latin typeface="Arial" panose="020B0604020202020204" pitchFamily="34" charset="0"/>
                <a:cs typeface="Arial" panose="020B0604020202020204" pitchFamily="34" charset="0"/>
              </a:rPr>
              <a:t>What does this table tell you about genome evolution?</a:t>
            </a:r>
          </a:p>
        </p:txBody>
      </p:sp>
      <p:graphicFrame>
        <p:nvGraphicFramePr>
          <p:cNvPr id="5" name="Table 4"/>
          <p:cNvGraphicFramePr>
            <a:graphicFrameLocks noGrp="1"/>
          </p:cNvGraphicFramePr>
          <p:nvPr>
            <p:extLst>
              <p:ext uri="{D42A27DB-BD31-4B8C-83A1-F6EECF244321}">
                <p14:modId xmlns:p14="http://schemas.microsoft.com/office/powerpoint/2010/main" val="2809301994"/>
              </p:ext>
            </p:extLst>
          </p:nvPr>
        </p:nvGraphicFramePr>
        <p:xfrm>
          <a:off x="990600" y="2971800"/>
          <a:ext cx="7315201" cy="3491344"/>
        </p:xfrm>
        <a:graphic>
          <a:graphicData uri="http://schemas.openxmlformats.org/drawingml/2006/table">
            <a:tbl>
              <a:tblPr firstRow="1" firstCol="1" bandRow="1">
                <a:tableStyleId>{5C22544A-7EE6-4342-B048-85BDC9FD1C3A}</a:tableStyleId>
              </a:tblPr>
              <a:tblGrid>
                <a:gridCol w="1653741"/>
                <a:gridCol w="1132292"/>
                <a:gridCol w="1132292"/>
                <a:gridCol w="1132292"/>
                <a:gridCol w="1132292"/>
                <a:gridCol w="1132292"/>
              </a:tblGrid>
              <a:tr h="590846">
                <a:tc>
                  <a:txBody>
                    <a:bodyPr/>
                    <a:lstStyle/>
                    <a:p>
                      <a:pPr marL="0" marR="0">
                        <a:lnSpc>
                          <a:spcPct val="115000"/>
                        </a:lnSpc>
                        <a:spcBef>
                          <a:spcPts val="0"/>
                        </a:spcBef>
                        <a:spcAft>
                          <a:spcPts val="0"/>
                        </a:spcAft>
                      </a:pPr>
                      <a:r>
                        <a:rPr lang="en-US" sz="1600" dirty="0">
                          <a:effectLst/>
                        </a:rPr>
                        <a:t>Cytochrome C</a:t>
                      </a:r>
                      <a:endParaRPr lang="en-US" sz="1600" dirty="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Homo Sapiens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Pan troglodytes </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Apis mellifera</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Sphingo-monas</a:t>
                      </a:r>
                      <a:endParaRPr lang="en-US" sz="1600">
                        <a:effectLst/>
                        <a:latin typeface="Calibri"/>
                        <a:ea typeface="Calibri"/>
                        <a:cs typeface="Times New Roman"/>
                      </a:endParaRPr>
                    </a:p>
                  </a:txBody>
                  <a:tcPr marL="68580" marR="68580" marT="0" marB="0"/>
                </a:tc>
                <a:tc>
                  <a:txBody>
                    <a:bodyPr/>
                    <a:lstStyle/>
                    <a:p>
                      <a:pPr marL="0" marR="0">
                        <a:lnSpc>
                          <a:spcPct val="115000"/>
                        </a:lnSpc>
                        <a:spcBef>
                          <a:spcPts val="0"/>
                        </a:spcBef>
                        <a:spcAft>
                          <a:spcPts val="0"/>
                        </a:spcAft>
                      </a:pPr>
                      <a:r>
                        <a:rPr lang="en-US" sz="1600">
                          <a:effectLst/>
                        </a:rPr>
                        <a:t>Caldithrix abyssi</a:t>
                      </a:r>
                      <a:endParaRPr lang="en-US" sz="1600">
                        <a:effectLst/>
                        <a:latin typeface="Calibri"/>
                        <a:ea typeface="Calibri"/>
                        <a:cs typeface="Times New Roman"/>
                      </a:endParaRPr>
                    </a:p>
                  </a:txBody>
                  <a:tcPr marL="68580" marR="68580" marT="0" marB="0"/>
                </a:tc>
              </a:tr>
              <a:tr h="577413">
                <a:tc>
                  <a:txBody>
                    <a:bodyPr/>
                    <a:lstStyle/>
                    <a:p>
                      <a:pPr marL="0" marR="0">
                        <a:lnSpc>
                          <a:spcPct val="115000"/>
                        </a:lnSpc>
                        <a:spcBef>
                          <a:spcPts val="0"/>
                        </a:spcBef>
                        <a:spcAft>
                          <a:spcPts val="0"/>
                        </a:spcAft>
                      </a:pPr>
                      <a:r>
                        <a:rPr lang="en-US" sz="1600">
                          <a:effectLst/>
                        </a:rPr>
                        <a:t>Homo Sapiens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94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smtClean="0">
                          <a:effectLst/>
                        </a:rPr>
                        <a:t>75</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30</a:t>
                      </a:r>
                      <a:endParaRPr lang="en-US" sz="1600">
                        <a:effectLst/>
                        <a:latin typeface="Calibri"/>
                        <a:ea typeface="Calibri"/>
                        <a:cs typeface="Times New Roman"/>
                      </a:endParaRPr>
                    </a:p>
                  </a:txBody>
                  <a:tcPr marL="68580" marR="68580" marT="0" marB="0"/>
                </a:tc>
              </a:tr>
              <a:tr h="590846">
                <a:tc>
                  <a:txBody>
                    <a:bodyPr/>
                    <a:lstStyle/>
                    <a:p>
                      <a:pPr marL="0" marR="0">
                        <a:lnSpc>
                          <a:spcPct val="115000"/>
                        </a:lnSpc>
                        <a:spcBef>
                          <a:spcPts val="0"/>
                        </a:spcBef>
                        <a:spcAft>
                          <a:spcPts val="0"/>
                        </a:spcAft>
                      </a:pPr>
                      <a:r>
                        <a:rPr lang="en-US" sz="1600">
                          <a:effectLst/>
                        </a:rPr>
                        <a:t>Pan troglodytes (Clint)</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72</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51</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27</a:t>
                      </a:r>
                      <a:endParaRPr lang="en-US" sz="1600">
                        <a:effectLst/>
                        <a:latin typeface="Calibri"/>
                        <a:ea typeface="Calibri"/>
                        <a:cs typeface="Times New Roman"/>
                      </a:endParaRPr>
                    </a:p>
                  </a:txBody>
                  <a:tcPr marL="68580" marR="68580" marT="0" marB="0"/>
                </a:tc>
              </a:tr>
              <a:tr h="577413">
                <a:tc>
                  <a:txBody>
                    <a:bodyPr/>
                    <a:lstStyle/>
                    <a:p>
                      <a:pPr marL="0" marR="0">
                        <a:lnSpc>
                          <a:spcPct val="115000"/>
                        </a:lnSpc>
                        <a:spcBef>
                          <a:spcPts val="0"/>
                        </a:spcBef>
                        <a:spcAft>
                          <a:spcPts val="0"/>
                        </a:spcAft>
                      </a:pPr>
                      <a:r>
                        <a:rPr lang="en-US" sz="1600">
                          <a:effectLst/>
                        </a:rPr>
                        <a:t>Apis mellifera</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54</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27</a:t>
                      </a:r>
                      <a:endParaRPr lang="en-US" sz="1600">
                        <a:effectLst/>
                        <a:latin typeface="Calibri"/>
                        <a:ea typeface="Calibri"/>
                        <a:cs typeface="Times New Roman"/>
                      </a:endParaRPr>
                    </a:p>
                  </a:txBody>
                  <a:tcPr marL="68580" marR="68580" marT="0" marB="0"/>
                </a:tc>
              </a:tr>
              <a:tr h="577413">
                <a:tc>
                  <a:txBody>
                    <a:bodyPr/>
                    <a:lstStyle/>
                    <a:p>
                      <a:pPr marL="0" marR="0">
                        <a:lnSpc>
                          <a:spcPct val="115000"/>
                        </a:lnSpc>
                        <a:spcBef>
                          <a:spcPts val="0"/>
                        </a:spcBef>
                        <a:spcAft>
                          <a:spcPts val="0"/>
                        </a:spcAft>
                      </a:pPr>
                      <a:r>
                        <a:rPr lang="en-US" sz="1600">
                          <a:effectLst/>
                        </a:rPr>
                        <a:t>Sphingomonas</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27</a:t>
                      </a:r>
                      <a:endParaRPr lang="en-US" sz="1600">
                        <a:effectLst/>
                        <a:latin typeface="Calibri"/>
                        <a:ea typeface="Calibri"/>
                        <a:cs typeface="Times New Roman"/>
                      </a:endParaRPr>
                    </a:p>
                  </a:txBody>
                  <a:tcPr marL="68580" marR="68580" marT="0" marB="0"/>
                </a:tc>
              </a:tr>
              <a:tr h="577413">
                <a:tc>
                  <a:txBody>
                    <a:bodyPr/>
                    <a:lstStyle/>
                    <a:p>
                      <a:pPr marL="0" marR="0">
                        <a:lnSpc>
                          <a:spcPct val="115000"/>
                        </a:lnSpc>
                        <a:spcBef>
                          <a:spcPts val="0"/>
                        </a:spcBef>
                        <a:spcAft>
                          <a:spcPts val="0"/>
                        </a:spcAft>
                      </a:pPr>
                      <a:r>
                        <a:rPr lang="en-US" sz="1600" dirty="0" err="1">
                          <a:effectLst/>
                        </a:rPr>
                        <a:t>Caldithrix</a:t>
                      </a:r>
                      <a:r>
                        <a:rPr lang="en-US" sz="1600" dirty="0">
                          <a:effectLst/>
                        </a:rPr>
                        <a:t> </a:t>
                      </a:r>
                      <a:r>
                        <a:rPr lang="en-US" sz="1600" dirty="0" err="1">
                          <a:effectLst/>
                        </a:rPr>
                        <a:t>abyssi</a:t>
                      </a:r>
                      <a:endParaRPr lang="en-US" sz="1600" dirty="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a:effectLst/>
                        </a:rPr>
                        <a:t> </a:t>
                      </a:r>
                      <a:endParaRPr lang="en-US" sz="1600">
                        <a:effectLst/>
                        <a:latin typeface="Calibri"/>
                        <a:ea typeface="Calibri"/>
                        <a:cs typeface="Times New Roman"/>
                      </a:endParaRPr>
                    </a:p>
                  </a:txBody>
                  <a:tcPr marL="68580" marR="68580" marT="0" marB="0"/>
                </a:tc>
                <a:tc>
                  <a:txBody>
                    <a:bodyPr/>
                    <a:lstStyle/>
                    <a:p>
                      <a:pPr marL="0" marR="0" algn="ctr">
                        <a:lnSpc>
                          <a:spcPct val="115000"/>
                        </a:lnSpc>
                        <a:spcBef>
                          <a:spcPts val="0"/>
                        </a:spcBef>
                        <a:spcAft>
                          <a:spcPts val="0"/>
                        </a:spcAft>
                      </a:pPr>
                      <a:r>
                        <a:rPr lang="en-US" sz="1600" dirty="0">
                          <a:effectLst/>
                        </a:rPr>
                        <a:t>-</a:t>
                      </a:r>
                      <a:endParaRPr lang="en-US" sz="1600" dirty="0">
                        <a:effectLst/>
                        <a:latin typeface="Calibri"/>
                        <a:ea typeface="Calibri"/>
                        <a:cs typeface="Times New Roman"/>
                      </a:endParaRPr>
                    </a:p>
                  </a:txBody>
                  <a:tcPr marL="68580" marR="68580" marT="0" marB="0"/>
                </a:tc>
              </a:tr>
            </a:tbl>
          </a:graphicData>
        </a:graphic>
      </p:graphicFrame>
    </p:spTree>
    <p:extLst>
      <p:ext uri="{BB962C8B-B14F-4D97-AF65-F5344CB8AC3E}">
        <p14:creationId xmlns:p14="http://schemas.microsoft.com/office/powerpoint/2010/main" val="398493081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Results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130313" y="1524000"/>
            <a:ext cx="8839200" cy="1066799"/>
          </a:xfrm>
        </p:spPr>
        <p:txBody>
          <a:bodyPr>
            <a:normAutofit/>
          </a:bodyPr>
          <a:lstStyle/>
          <a:p>
            <a:pPr marL="0" lvl="0" indent="0">
              <a:buNone/>
            </a:pPr>
            <a:r>
              <a:rPr lang="en-US" sz="2800" dirty="0" smtClean="0">
                <a:latin typeface="Arial" panose="020B0604020202020204" pitchFamily="34" charset="0"/>
                <a:cs typeface="Arial" panose="020B0604020202020204" pitchFamily="34" charset="0"/>
              </a:rPr>
              <a:t>Exercise 3: Visually align cytochrome C sequence with </a:t>
            </a:r>
            <a:r>
              <a:rPr lang="en-US" sz="2800" dirty="0" err="1" smtClean="0">
                <a:latin typeface="Arial" panose="020B0604020202020204" pitchFamily="34" charset="0"/>
                <a:cs typeface="Arial" panose="020B0604020202020204" pitchFamily="34" charset="0"/>
              </a:rPr>
              <a:t>Seaview</a:t>
            </a:r>
            <a:endParaRPr lang="en-US" sz="2800"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269" t="8505" r="36423" b="80205"/>
          <a:stretch/>
        </p:blipFill>
        <p:spPr bwMode="auto">
          <a:xfrm>
            <a:off x="35169" y="2971800"/>
            <a:ext cx="9029488" cy="9202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3"/>
          <p:cNvSpPr txBox="1">
            <a:spLocks/>
          </p:cNvSpPr>
          <p:nvPr/>
        </p:nvSpPr>
        <p:spPr>
          <a:xfrm>
            <a:off x="35168" y="4114800"/>
            <a:ext cx="9413631" cy="129540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r>
              <a:rPr lang="en-US" sz="2800" dirty="0" smtClean="0">
                <a:latin typeface="Arial" panose="020B0604020202020204" pitchFamily="34" charset="0"/>
                <a:cs typeface="Arial" panose="020B0604020202020204" pitchFamily="34" charset="0"/>
              </a:rPr>
              <a:t>What amino acids are conserved across species?</a:t>
            </a:r>
          </a:p>
          <a:p>
            <a:pPr marL="0" indent="0">
              <a:buFont typeface="Arial" panose="020B0604020202020204" pitchFamily="34" charset="0"/>
              <a:buNone/>
            </a:pPr>
            <a:r>
              <a:rPr lang="en-US" sz="2800" dirty="0" smtClean="0">
                <a:latin typeface="Arial" panose="020B0604020202020204" pitchFamily="34" charset="0"/>
                <a:cs typeface="Arial" panose="020B0604020202020204" pitchFamily="34" charset="0"/>
              </a:rPr>
              <a:t>What is the significance? </a:t>
            </a:r>
          </a:p>
        </p:txBody>
      </p:sp>
    </p:spTree>
    <p:extLst>
      <p:ext uri="{BB962C8B-B14F-4D97-AF65-F5344CB8AC3E}">
        <p14:creationId xmlns:p14="http://schemas.microsoft.com/office/powerpoint/2010/main" val="3984930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Discussion</a:t>
            </a:r>
            <a:endParaRPr lang="en-US" dirty="0">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p:txBody>
          <a:bodyPr/>
          <a:lstStyle/>
          <a:p>
            <a:r>
              <a:rPr lang="en-US" dirty="0">
                <a:latin typeface="Arial" panose="020B0604020202020204" pitchFamily="34" charset="0"/>
                <a:cs typeface="Arial" panose="020B0604020202020204" pitchFamily="34" charset="0"/>
              </a:rPr>
              <a:t>Do you support your hypotheses?</a:t>
            </a:r>
          </a:p>
          <a:p>
            <a:pPr marL="0" indent="0">
              <a:buNone/>
            </a:pPr>
            <a:endParaRPr lang="en-US" dirty="0"/>
          </a:p>
        </p:txBody>
      </p:sp>
    </p:spTree>
    <p:extLst>
      <p:ext uri="{BB962C8B-B14F-4D97-AF65-F5344CB8AC3E}">
        <p14:creationId xmlns:p14="http://schemas.microsoft.com/office/powerpoint/2010/main" val="15364576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p:style>
          <a:lnRef idx="1">
            <a:schemeClr val="accent5"/>
          </a:lnRef>
          <a:fillRef idx="2">
            <a:schemeClr val="accent5"/>
          </a:fillRef>
          <a:effectRef idx="1">
            <a:schemeClr val="accent5"/>
          </a:effectRef>
          <a:fontRef idx="minor">
            <a:schemeClr val="dk1"/>
          </a:fontRef>
        </p:style>
        <p:txBody>
          <a:bodyPr/>
          <a:lstStyle/>
          <a:p>
            <a:pPr marL="0" indent="0">
              <a:buNone/>
            </a:pPr>
            <a:endParaRPr lang="en-US" dirty="0"/>
          </a:p>
        </p:txBody>
      </p:sp>
      <p:pic>
        <p:nvPicPr>
          <p:cNvPr id="102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00200" y="2722563"/>
            <a:ext cx="5943600" cy="1412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4023383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Arial" panose="020B0604020202020204" pitchFamily="34" charset="0"/>
                <a:cs typeface="Arial" panose="020B0604020202020204" pitchFamily="34" charset="0"/>
              </a:rPr>
              <a:t>We live in a human-centric world.</a:t>
            </a:r>
            <a:endParaRPr lang="en-US"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38" t="23014" r="20428" b="23945"/>
          <a:stretch/>
        </p:blipFill>
        <p:spPr bwMode="auto">
          <a:xfrm>
            <a:off x="647178" y="1611682"/>
            <a:ext cx="7884808" cy="3886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611253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idx="4294967295"/>
          </p:nvPr>
        </p:nvSpPr>
        <p:spPr>
          <a:xfrm>
            <a:off x="685800" y="76200"/>
            <a:ext cx="8382000" cy="838200"/>
          </a:xfrm>
        </p:spPr>
        <p:txBody>
          <a:bodyPr>
            <a:noAutofit/>
          </a:bodyPr>
          <a:lstStyle/>
          <a:p>
            <a:r>
              <a:rPr lang="en-US" dirty="0">
                <a:latin typeface="Arial" panose="020B0604020202020204" pitchFamily="34" charset="0"/>
                <a:cs typeface="Arial" panose="020B0604020202020204" pitchFamily="34" charset="0"/>
              </a:rPr>
              <a:t>Life exists outside our box.</a:t>
            </a:r>
          </a:p>
        </p:txBody>
      </p:sp>
      <p:sp>
        <p:nvSpPr>
          <p:cNvPr id="53250" name="Title 1"/>
          <p:cNvSpPr>
            <a:spLocks/>
          </p:cNvSpPr>
          <p:nvPr/>
        </p:nvSpPr>
        <p:spPr bwMode="auto">
          <a:xfrm>
            <a:off x="762000" y="1243013"/>
            <a:ext cx="7772400" cy="585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1430" tIns="45715" rIns="91430" bIns="45715" anchor="ctr"/>
          <a:lstStyle/>
          <a:p>
            <a:pPr algn="ctr"/>
            <a:r>
              <a:rPr lang="en-US" sz="2800" b="1">
                <a:latin typeface="Calibri" charset="0"/>
              </a:rPr>
              <a:t>Subtitle</a:t>
            </a:r>
            <a:endParaRPr lang="en-US" sz="3200" b="1">
              <a:latin typeface="Calibri" charset="0"/>
            </a:endParaRPr>
          </a:p>
        </p:txBody>
      </p:sp>
      <p:sp>
        <p:nvSpPr>
          <p:cNvPr id="11" name="TextBox 18"/>
          <p:cNvSpPr txBox="1">
            <a:spLocks noChangeArrowheads="1"/>
          </p:cNvSpPr>
          <p:nvPr/>
        </p:nvSpPr>
        <p:spPr bwMode="auto">
          <a:xfrm>
            <a:off x="2133600" y="2139951"/>
            <a:ext cx="4876800" cy="374577"/>
          </a:xfrm>
          <a:prstGeom prst="rect">
            <a:avLst/>
          </a:prstGeom>
          <a:noFill/>
          <a:ln w="9525">
            <a:noFill/>
            <a:miter lim="800000"/>
            <a:headEnd/>
            <a:tailEnd/>
          </a:ln>
        </p:spPr>
        <p:txBody>
          <a:bodyPr lIns="96634" tIns="48317" rIns="96634" bIns="48317">
            <a:spAutoFit/>
          </a:bodyPr>
          <a:lstStyle/>
          <a:p>
            <a:pPr algn="ctr">
              <a:defRPr/>
            </a:pPr>
            <a:r>
              <a:rPr lang="en-US" dirty="0">
                <a:latin typeface="+mn-lt"/>
                <a:ea typeface="Arial" pitchFamily="-111" charset="0"/>
                <a:cs typeface="Arial" pitchFamily="-111" charset="0"/>
              </a:rPr>
              <a:t>Text</a:t>
            </a:r>
          </a:p>
        </p:txBody>
      </p:sp>
      <p:pic>
        <p:nvPicPr>
          <p:cNvPr id="5325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47800" y="952500"/>
            <a:ext cx="6248400" cy="5905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TextBox 4"/>
          <p:cNvSpPr txBox="1">
            <a:spLocks noChangeArrowheads="1"/>
          </p:cNvSpPr>
          <p:nvPr/>
        </p:nvSpPr>
        <p:spPr bwMode="auto">
          <a:xfrm>
            <a:off x="1457326" y="6475517"/>
            <a:ext cx="1894361" cy="307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30" tIns="45715" rIns="91430" bIns="45715">
            <a:spAutoFit/>
          </a:bodyPr>
          <a:lstStyle>
            <a:lvl1pPr eaLnBrk="0" hangingPunct="0">
              <a:defRPr sz="2400">
                <a:solidFill>
                  <a:schemeClr val="tx1"/>
                </a:solidFill>
                <a:latin typeface="Arial" charset="0"/>
                <a:ea typeface="ＭＳ Ｐゴシック" charset="0"/>
                <a:cs typeface="ＭＳ Ｐゴシック" charset="0"/>
              </a:defRPr>
            </a:lvl1pPr>
            <a:lvl2pPr marL="742950" indent="-285750" eaLnBrk="0" hangingPunct="0">
              <a:defRPr sz="2400">
                <a:solidFill>
                  <a:schemeClr val="tx1"/>
                </a:solidFill>
                <a:latin typeface="Arial" charset="0"/>
                <a:ea typeface="ＭＳ Ｐゴシック" charset="0"/>
              </a:defRPr>
            </a:lvl2pPr>
            <a:lvl3pPr marL="1143000" indent="-228600" eaLnBrk="0" hangingPunct="0">
              <a:defRPr sz="2400">
                <a:solidFill>
                  <a:schemeClr val="tx1"/>
                </a:solidFill>
                <a:latin typeface="Arial" charset="0"/>
                <a:ea typeface="ＭＳ Ｐゴシック" charset="0"/>
              </a:defRPr>
            </a:lvl3pPr>
            <a:lvl4pPr marL="1600200" indent="-228600" eaLnBrk="0" hangingPunct="0">
              <a:defRPr sz="2400">
                <a:solidFill>
                  <a:schemeClr val="tx1"/>
                </a:solidFill>
                <a:latin typeface="Arial" charset="0"/>
                <a:ea typeface="ＭＳ Ｐゴシック" charset="0"/>
              </a:defRPr>
            </a:lvl4pPr>
            <a:lvl5pPr marL="2057400" indent="-228600" eaLnBrk="0" hangingPunct="0">
              <a:defRPr sz="2400">
                <a:solidFill>
                  <a:schemeClr val="tx1"/>
                </a:solidFill>
                <a:latin typeface="Arial" charset="0"/>
                <a:ea typeface="ＭＳ Ｐゴシック" charset="0"/>
              </a:defRPr>
            </a:lvl5pPr>
            <a:lvl6pPr marL="2514600" indent="-228600" eaLnBrk="0" fontAlgn="base" hangingPunct="0">
              <a:spcBef>
                <a:spcPct val="0"/>
              </a:spcBef>
              <a:spcAft>
                <a:spcPct val="0"/>
              </a:spcAft>
              <a:defRPr sz="2400">
                <a:solidFill>
                  <a:schemeClr val="tx1"/>
                </a:solidFill>
                <a:latin typeface="Arial" charset="0"/>
                <a:ea typeface="ＭＳ Ｐゴシック" charset="0"/>
              </a:defRPr>
            </a:lvl6pPr>
            <a:lvl7pPr marL="2971800" indent="-228600" eaLnBrk="0" fontAlgn="base" hangingPunct="0">
              <a:spcBef>
                <a:spcPct val="0"/>
              </a:spcBef>
              <a:spcAft>
                <a:spcPct val="0"/>
              </a:spcAft>
              <a:defRPr sz="2400">
                <a:solidFill>
                  <a:schemeClr val="tx1"/>
                </a:solidFill>
                <a:latin typeface="Arial" charset="0"/>
                <a:ea typeface="ＭＳ Ｐゴシック" charset="0"/>
              </a:defRPr>
            </a:lvl7pPr>
            <a:lvl8pPr marL="3429000" indent="-228600" eaLnBrk="0" fontAlgn="base" hangingPunct="0">
              <a:spcBef>
                <a:spcPct val="0"/>
              </a:spcBef>
              <a:spcAft>
                <a:spcPct val="0"/>
              </a:spcAft>
              <a:defRPr sz="2400">
                <a:solidFill>
                  <a:schemeClr val="tx1"/>
                </a:solidFill>
                <a:latin typeface="Arial" charset="0"/>
                <a:ea typeface="ＭＳ Ｐゴシック" charset="0"/>
              </a:defRPr>
            </a:lvl8pPr>
            <a:lvl9pPr marL="3886200" indent="-228600" eaLnBrk="0" fontAlgn="base" hangingPunct="0">
              <a:spcBef>
                <a:spcPct val="0"/>
              </a:spcBef>
              <a:spcAft>
                <a:spcPct val="0"/>
              </a:spcAft>
              <a:defRPr sz="2400">
                <a:solidFill>
                  <a:schemeClr val="tx1"/>
                </a:solidFill>
                <a:latin typeface="Arial" charset="0"/>
                <a:ea typeface="ＭＳ Ｐゴシック" charset="0"/>
              </a:defRPr>
            </a:lvl9pPr>
          </a:lstStyle>
          <a:p>
            <a:pPr eaLnBrk="1" hangingPunct="1"/>
            <a:r>
              <a:rPr lang="en-US" sz="1400" dirty="0">
                <a:solidFill>
                  <a:srgbClr val="0000CC"/>
                </a:solidFill>
                <a:latin typeface="Calibri" charset="0"/>
              </a:rPr>
              <a:t>Shock &amp; Holland (2007)</a:t>
            </a:r>
          </a:p>
        </p:txBody>
      </p:sp>
    </p:spTree>
    <p:extLst>
      <p:ext uri="{BB962C8B-B14F-4D97-AF65-F5344CB8AC3E}">
        <p14:creationId xmlns:p14="http://schemas.microsoft.com/office/powerpoint/2010/main" val="1128362078"/>
      </p:ext>
    </p:extLst>
  </p:cSld>
  <p:clrMapOvr>
    <a:masterClrMapping/>
  </p:clrMapOvr>
  <mc:AlternateContent xmlns:mc="http://schemas.openxmlformats.org/markup-compatibility/2006" xmlns:p14="http://schemas.microsoft.com/office/powerpoint/2010/main">
    <mc:Choice Requires="p14">
      <p:transition spd="slow" p14:dur="1050">
        <p:fade/>
      </p:transition>
    </mc:Choice>
    <mc:Fallback xmlns:mv="urn:schemas-microsoft-com:mac:vml" xmlns="">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Arial" panose="020B0604020202020204" pitchFamily="34" charset="0"/>
                <a:cs typeface="Arial" panose="020B0604020202020204" pitchFamily="34" charset="0"/>
              </a:rPr>
              <a:t>For example, there is life deep down on the ocean floor.</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283029" y="4876800"/>
            <a:ext cx="8839200" cy="990600"/>
          </a:xfrm>
        </p:spPr>
        <p:txBody>
          <a:bodyPr>
            <a:normAutofit lnSpcReduction="10000"/>
          </a:bodyPr>
          <a:lstStyle/>
          <a:p>
            <a:pPr marL="0" indent="0" algn="ctr">
              <a:buNone/>
            </a:pPr>
            <a:r>
              <a:rPr lang="en-US" sz="2800" dirty="0" smtClean="0">
                <a:latin typeface="Arial" panose="020B0604020202020204" pitchFamily="34" charset="0"/>
                <a:cs typeface="Arial" panose="020B0604020202020204" pitchFamily="34" charset="0"/>
              </a:rPr>
              <a:t>C-DEBI </a:t>
            </a:r>
          </a:p>
          <a:p>
            <a:pPr marL="0" indent="0" algn="ctr">
              <a:buNone/>
            </a:pPr>
            <a:r>
              <a:rPr lang="en-US" sz="2800" dirty="0" smtClean="0">
                <a:latin typeface="Arial" panose="020B0604020202020204" pitchFamily="34" charset="0"/>
                <a:cs typeface="Arial" panose="020B0604020202020204" pitchFamily="34" charset="0"/>
              </a:rPr>
              <a:t>(Center for Deep Energy Biosphere Investigations)</a:t>
            </a:r>
            <a:endParaRPr lang="en-US" sz="2800" dirty="0">
              <a:latin typeface="Arial" panose="020B0604020202020204" pitchFamily="34" charset="0"/>
              <a:cs typeface="Arial" panose="020B0604020202020204" pitchFamily="34" charset="0"/>
            </a:endParaRPr>
          </a:p>
        </p:txBody>
      </p:sp>
      <p:pic>
        <p:nvPicPr>
          <p:cNvPr id="3074"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9964" t="15714" r="36839" b="33428"/>
          <a:stretch/>
        </p:blipFill>
        <p:spPr bwMode="auto">
          <a:xfrm>
            <a:off x="1600200" y="1562100"/>
            <a:ext cx="6022155" cy="3238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4180837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Arial" panose="020B0604020202020204" pitchFamily="34" charset="0"/>
                <a:cs typeface="Arial" panose="020B0604020202020204" pitchFamily="34" charset="0"/>
              </a:rPr>
              <a:t>Do these different organisms all metabolize in the same way?</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6683828" y="1524000"/>
            <a:ext cx="2460172" cy="3962400"/>
          </a:xfrm>
        </p:spPr>
        <p:txBody>
          <a:bodyPr>
            <a:noAutofit/>
          </a:bodyPr>
          <a:lstStyle/>
          <a:p>
            <a:pPr marL="0" indent="0">
              <a:buNone/>
            </a:pPr>
            <a:r>
              <a:rPr lang="en-US" sz="2800" dirty="0" smtClean="0">
                <a:latin typeface="Arial" panose="020B0604020202020204" pitchFamily="34" charset="0"/>
                <a:cs typeface="Arial" panose="020B0604020202020204" pitchFamily="34" charset="0"/>
              </a:rPr>
              <a:t>No!</a:t>
            </a:r>
          </a:p>
          <a:p>
            <a:r>
              <a:rPr lang="en-US" sz="2800" dirty="0" smtClean="0">
                <a:latin typeface="Arial" panose="020B0604020202020204" pitchFamily="34" charset="0"/>
                <a:cs typeface="Arial" panose="020B0604020202020204" pitchFamily="34" charset="0"/>
              </a:rPr>
              <a:t>Some are aerobic or anaerobic</a:t>
            </a:r>
          </a:p>
          <a:p>
            <a:r>
              <a:rPr lang="en-US" sz="2800" dirty="0" smtClean="0">
                <a:latin typeface="Arial" panose="020B0604020202020204" pitchFamily="34" charset="0"/>
                <a:cs typeface="Arial" panose="020B0604020202020204" pitchFamily="34" charset="0"/>
              </a:rPr>
              <a:t>Some use sulfur, iron, carbon or oxygen</a:t>
            </a:r>
          </a:p>
          <a:p>
            <a:r>
              <a:rPr lang="en-US" sz="2800" dirty="0" smtClean="0">
                <a:latin typeface="Arial" panose="020B0604020202020204" pitchFamily="34" charset="0"/>
                <a:cs typeface="Arial" panose="020B0604020202020204" pitchFamily="34" charset="0"/>
              </a:rPr>
              <a:t>Some are slower</a:t>
            </a:r>
            <a:endParaRPr lang="en-US" sz="2800" dirty="0">
              <a:latin typeface="Arial" panose="020B0604020202020204" pitchFamily="34" charset="0"/>
              <a:cs typeface="Arial" panose="020B0604020202020204" pitchFamily="34" charset="0"/>
            </a:endParaRPr>
          </a:p>
          <a:p>
            <a:pPr marL="0" indent="0">
              <a:buNone/>
            </a:pPr>
            <a:r>
              <a:rPr lang="en-US" sz="2800" dirty="0" smtClean="0">
                <a:latin typeface="Arial" panose="020B0604020202020204" pitchFamily="34" charset="0"/>
                <a:cs typeface="Arial" panose="020B0604020202020204" pitchFamily="34" charset="0"/>
              </a:rPr>
              <a:t>BUT ….</a:t>
            </a:r>
            <a:endParaRPr lang="en-US" sz="2800" dirty="0">
              <a:latin typeface="Arial" panose="020B0604020202020204" pitchFamily="34" charset="0"/>
              <a:cs typeface="Arial" panose="020B0604020202020204" pitchFamily="34"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1771" y="1338943"/>
            <a:ext cx="6477000" cy="502011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3154936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fontScale="90000"/>
          </a:bodyPr>
          <a:lstStyle/>
          <a:p>
            <a:r>
              <a:rPr lang="en-US" dirty="0" smtClean="0">
                <a:latin typeface="Arial" panose="020B0604020202020204" pitchFamily="34" charset="0"/>
                <a:cs typeface="Arial" panose="020B0604020202020204" pitchFamily="34" charset="0"/>
              </a:rPr>
              <a:t>Cytochrome C suggests similarities in metabolism</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457200" y="4371975"/>
            <a:ext cx="8839200" cy="609600"/>
          </a:xfrm>
        </p:spPr>
        <p:txBody>
          <a:bodyPr>
            <a:noAutofit/>
          </a:bodyPr>
          <a:lstStyle/>
          <a:p>
            <a:pPr marL="0" indent="0">
              <a:buNone/>
            </a:pPr>
            <a:r>
              <a:rPr lang="en-US" sz="2800" dirty="0" smtClean="0">
                <a:latin typeface="Arial" panose="020B0604020202020204" pitchFamily="34" charset="0"/>
                <a:cs typeface="Arial" panose="020B0604020202020204" pitchFamily="34" charset="0"/>
              </a:rPr>
              <a:t>Cytochrome C in eukaryotic mitochondria vs bacteria</a:t>
            </a:r>
            <a:endParaRPr lang="en-US" sz="2800" dirty="0">
              <a:latin typeface="Arial" panose="020B0604020202020204" pitchFamily="34" charset="0"/>
              <a:cs typeface="Arial" panose="020B0604020202020204" pitchFamily="34" charset="0"/>
            </a:endParaRPr>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66888" y="1676400"/>
            <a:ext cx="5534025" cy="26955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180008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Today’s activity objectives are</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p:txBody>
          <a:bodyPr>
            <a:normAutofit/>
          </a:bodyPr>
          <a:lstStyle/>
          <a:p>
            <a:pPr marL="514350" lvl="0" indent="-514350">
              <a:buFont typeface="+mj-lt"/>
              <a:buAutoNum type="arabicPeriod"/>
            </a:pPr>
            <a:r>
              <a:rPr lang="en-US" sz="2800" dirty="0">
                <a:latin typeface="Arial" panose="020B0604020202020204" pitchFamily="34" charset="0"/>
                <a:cs typeface="Arial" panose="020B0604020202020204" pitchFamily="34" charset="0"/>
              </a:rPr>
              <a:t>Understand and use </a:t>
            </a:r>
            <a:r>
              <a:rPr lang="en-US" sz="2800" dirty="0" smtClean="0">
                <a:solidFill>
                  <a:srgbClr val="0000FF"/>
                </a:solidFill>
                <a:latin typeface="Arial" panose="020B0604020202020204" pitchFamily="34" charset="0"/>
                <a:cs typeface="Arial" panose="020B0604020202020204" pitchFamily="34" charset="0"/>
              </a:rPr>
              <a:t>bioinformatics</a:t>
            </a:r>
            <a:r>
              <a:rPr lang="en-US" sz="2800" dirty="0" smtClean="0">
                <a:latin typeface="Arial" panose="020B0604020202020204" pitchFamily="34" charset="0"/>
                <a:cs typeface="Arial" panose="020B0604020202020204" pitchFamily="34" charset="0"/>
              </a:rPr>
              <a:t>. </a:t>
            </a:r>
          </a:p>
          <a:p>
            <a:pPr marL="514350" lvl="0" indent="-514350">
              <a:buFont typeface="+mj-lt"/>
              <a:buAutoNum type="arabicPeriod"/>
            </a:pPr>
            <a:endParaRPr lang="en-US" sz="2800" dirty="0">
              <a:latin typeface="Arial" panose="020B0604020202020204" pitchFamily="34" charset="0"/>
              <a:cs typeface="Arial" panose="020B0604020202020204" pitchFamily="34" charset="0"/>
            </a:endParaRPr>
          </a:p>
          <a:p>
            <a:pPr marL="514350" lvl="0" indent="-514350">
              <a:buFont typeface="+mj-lt"/>
              <a:buAutoNum type="arabicPeriod"/>
            </a:pPr>
            <a:r>
              <a:rPr lang="en-US" sz="2800" dirty="0">
                <a:solidFill>
                  <a:srgbClr val="0000FF"/>
                </a:solidFill>
                <a:latin typeface="Arial" panose="020B0604020202020204" pitchFamily="34" charset="0"/>
                <a:cs typeface="Arial" panose="020B0604020202020204" pitchFamily="34" charset="0"/>
              </a:rPr>
              <a:t>Compare and contrast </a:t>
            </a:r>
            <a:r>
              <a:rPr lang="en-US" sz="2800" dirty="0">
                <a:latin typeface="Arial" panose="020B0604020202020204" pitchFamily="34" charset="0"/>
                <a:cs typeface="Arial" panose="020B0604020202020204" pitchFamily="34" charset="0"/>
              </a:rPr>
              <a:t>cytochrome </a:t>
            </a:r>
            <a:r>
              <a:rPr lang="en-US" sz="2800" dirty="0" smtClean="0">
                <a:latin typeface="Arial" panose="020B0604020202020204" pitchFamily="34" charset="0"/>
                <a:cs typeface="Arial" panose="020B0604020202020204" pitchFamily="34" charset="0"/>
              </a:rPr>
              <a:t>C in humans</a:t>
            </a:r>
            <a:r>
              <a:rPr lang="en-US" sz="2800" dirty="0">
                <a:latin typeface="Arial" panose="020B0604020202020204" pitchFamily="34" charset="0"/>
                <a:cs typeface="Arial" panose="020B0604020202020204" pitchFamily="34" charset="0"/>
              </a:rPr>
              <a:t>, other animals and </a:t>
            </a:r>
            <a:r>
              <a:rPr lang="en-US" sz="2800" dirty="0" smtClean="0">
                <a:latin typeface="Arial" panose="020B0604020202020204" pitchFamily="34" charset="0"/>
                <a:cs typeface="Arial" panose="020B0604020202020204" pitchFamily="34" charset="0"/>
              </a:rPr>
              <a:t>bacteria.</a:t>
            </a:r>
          </a:p>
          <a:p>
            <a:pPr marL="514350" lvl="0" indent="-514350">
              <a:buFont typeface="+mj-lt"/>
              <a:buAutoNum type="arabicPeriod"/>
            </a:pPr>
            <a:endParaRPr lang="en-US" sz="2800" dirty="0" smtClean="0">
              <a:latin typeface="Arial" panose="020B0604020202020204" pitchFamily="34" charset="0"/>
              <a:cs typeface="Arial" panose="020B0604020202020204" pitchFamily="34" charset="0"/>
            </a:endParaRPr>
          </a:p>
          <a:p>
            <a:pPr marL="514350" lvl="0" indent="-514350">
              <a:buFont typeface="+mj-lt"/>
              <a:buAutoNum type="arabicPeriod"/>
            </a:pPr>
            <a:r>
              <a:rPr lang="en-US" sz="2800" dirty="0" smtClean="0">
                <a:latin typeface="Arial" panose="020B0604020202020204" pitchFamily="34" charset="0"/>
                <a:cs typeface="Arial" panose="020B0604020202020204" pitchFamily="34" charset="0"/>
              </a:rPr>
              <a:t>Relate cytochrome </a:t>
            </a:r>
            <a:r>
              <a:rPr lang="en-US" sz="2800" dirty="0">
                <a:latin typeface="Arial" panose="020B0604020202020204" pitchFamily="34" charset="0"/>
                <a:cs typeface="Arial" panose="020B0604020202020204" pitchFamily="34" charset="0"/>
              </a:rPr>
              <a:t>C from various species to </a:t>
            </a:r>
            <a:r>
              <a:rPr lang="en-US" sz="2800" dirty="0">
                <a:solidFill>
                  <a:srgbClr val="0000FF"/>
                </a:solidFill>
                <a:latin typeface="Arial" panose="020B0604020202020204" pitchFamily="34" charset="0"/>
                <a:cs typeface="Arial" panose="020B0604020202020204" pitchFamily="34" charset="0"/>
              </a:rPr>
              <a:t>genome evolution </a:t>
            </a:r>
            <a:r>
              <a:rPr lang="en-US" sz="2800" dirty="0">
                <a:latin typeface="Arial" panose="020B0604020202020204" pitchFamily="34" charset="0"/>
                <a:cs typeface="Arial" panose="020B0604020202020204" pitchFamily="34" charset="0"/>
              </a:rPr>
              <a:t>and </a:t>
            </a:r>
            <a:r>
              <a:rPr lang="en-US" sz="2800" dirty="0">
                <a:solidFill>
                  <a:srgbClr val="0000FF"/>
                </a:solidFill>
                <a:latin typeface="Arial" panose="020B0604020202020204" pitchFamily="34" charset="0"/>
                <a:cs typeface="Arial" panose="020B0604020202020204" pitchFamily="34" charset="0"/>
              </a:rPr>
              <a:t>protein function</a:t>
            </a:r>
            <a:r>
              <a:rPr lang="en-US" sz="28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3418123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Hypotheses</a:t>
            </a:r>
            <a:endParaRPr lang="en-US" dirty="0">
              <a:latin typeface="Arial" panose="020B0604020202020204" pitchFamily="34" charset="0"/>
              <a:cs typeface="Arial" panose="020B0604020202020204" pitchFamily="34" charset="0"/>
            </a:endParaRPr>
          </a:p>
        </p:txBody>
      </p:sp>
      <p:sp>
        <p:nvSpPr>
          <p:cNvPr id="4" name="Content Placeholder 3"/>
          <p:cNvSpPr>
            <a:spLocks noGrp="1"/>
          </p:cNvSpPr>
          <p:nvPr>
            <p:ph idx="1"/>
          </p:nvPr>
        </p:nvSpPr>
        <p:spPr>
          <a:xfrm>
            <a:off x="304800" y="1600200"/>
            <a:ext cx="8610600" cy="4525963"/>
          </a:xfrm>
        </p:spPr>
        <p:txBody>
          <a:bodyPr>
            <a:normAutofit/>
          </a:bodyPr>
          <a:lstStyle/>
          <a:p>
            <a:pPr marL="514350" lvl="0" indent="-514350">
              <a:buFont typeface="+mj-lt"/>
              <a:buAutoNum type="arabicPeriod"/>
            </a:pPr>
            <a:r>
              <a:rPr lang="en-US" sz="2800" dirty="0">
                <a:solidFill>
                  <a:srgbClr val="0000FF"/>
                </a:solidFill>
                <a:latin typeface="Arial" panose="020B0604020202020204" pitchFamily="34" charset="0"/>
                <a:cs typeface="Arial" panose="020B0604020202020204" pitchFamily="34" charset="0"/>
              </a:rPr>
              <a:t>Shared ancestry </a:t>
            </a:r>
            <a:r>
              <a:rPr lang="en-US" sz="2800" dirty="0">
                <a:latin typeface="Arial" panose="020B0604020202020204" pitchFamily="34" charset="0"/>
                <a:cs typeface="Arial" panose="020B0604020202020204" pitchFamily="34" charset="0"/>
                <a:sym typeface="Wingdings" panose="05000000000000000000" pitchFamily="2" charset="2"/>
              </a:rPr>
              <a:t> </a:t>
            </a:r>
            <a:r>
              <a:rPr lang="en-US" sz="2800" dirty="0">
                <a:latin typeface="Arial" panose="020B0604020202020204" pitchFamily="34" charset="0"/>
                <a:cs typeface="Arial" panose="020B0604020202020204" pitchFamily="34" charset="0"/>
              </a:rPr>
              <a:t>common </a:t>
            </a:r>
            <a:r>
              <a:rPr lang="en-US" sz="2800" dirty="0" smtClean="0">
                <a:latin typeface="Arial" panose="020B0604020202020204" pitchFamily="34" charset="0"/>
                <a:cs typeface="Arial" panose="020B0604020202020204" pitchFamily="34" charset="0"/>
              </a:rPr>
              <a:t>amino acid </a:t>
            </a:r>
            <a:r>
              <a:rPr lang="en-US" sz="2800" dirty="0">
                <a:latin typeface="Arial" panose="020B0604020202020204" pitchFamily="34" charset="0"/>
                <a:cs typeface="Arial" panose="020B0604020202020204" pitchFamily="34" charset="0"/>
              </a:rPr>
              <a:t>sequences in cytochrome </a:t>
            </a:r>
            <a:r>
              <a:rPr lang="en-US" sz="2800" dirty="0" smtClean="0">
                <a:latin typeface="Arial" panose="020B0604020202020204" pitchFamily="34" charset="0"/>
                <a:cs typeface="Arial" panose="020B0604020202020204" pitchFamily="34" charset="0"/>
              </a:rPr>
              <a:t>C</a:t>
            </a:r>
          </a:p>
          <a:p>
            <a:pPr marL="514350" lvl="0" indent="-514350">
              <a:buFont typeface="+mj-lt"/>
              <a:buAutoNum type="arabicPeriod"/>
            </a:pPr>
            <a:endParaRPr lang="en-US" sz="2800" dirty="0">
              <a:latin typeface="Arial" panose="020B0604020202020204" pitchFamily="34" charset="0"/>
              <a:cs typeface="Arial" panose="020B0604020202020204" pitchFamily="34" charset="0"/>
            </a:endParaRPr>
          </a:p>
          <a:p>
            <a:pPr marL="514350" lvl="0" indent="-514350">
              <a:buFont typeface="+mj-lt"/>
              <a:buAutoNum type="arabicPeriod"/>
            </a:pPr>
            <a:r>
              <a:rPr lang="en-US" sz="2800" dirty="0">
                <a:solidFill>
                  <a:srgbClr val="0000FF"/>
                </a:solidFill>
                <a:latin typeface="Arial" panose="020B0604020202020204" pitchFamily="34" charset="0"/>
                <a:cs typeface="Arial" panose="020B0604020202020204" pitchFamily="34" charset="0"/>
              </a:rPr>
              <a:t>Similar metabolism function </a:t>
            </a:r>
            <a:r>
              <a:rPr lang="en-US" sz="2800" dirty="0">
                <a:latin typeface="Arial" panose="020B0604020202020204" pitchFamily="34" charset="0"/>
                <a:cs typeface="Arial" panose="020B0604020202020204" pitchFamily="34" charset="0"/>
                <a:sym typeface="Wingdings" panose="05000000000000000000" pitchFamily="2" charset="2"/>
              </a:rPr>
              <a:t> common </a:t>
            </a:r>
            <a:r>
              <a:rPr lang="en-US" sz="2800" dirty="0" smtClean="0">
                <a:latin typeface="Arial" panose="020B0604020202020204" pitchFamily="34" charset="0"/>
                <a:cs typeface="Arial" panose="020B0604020202020204" pitchFamily="34" charset="0"/>
                <a:sym typeface="Wingdings" panose="05000000000000000000" pitchFamily="2" charset="2"/>
              </a:rPr>
              <a:t>amino acid sequences </a:t>
            </a:r>
            <a:r>
              <a:rPr lang="en-US" sz="2800" dirty="0">
                <a:latin typeface="Arial" panose="020B0604020202020204" pitchFamily="34" charset="0"/>
                <a:cs typeface="Arial" panose="020B0604020202020204" pitchFamily="34" charset="0"/>
                <a:sym typeface="Wingdings" panose="05000000000000000000" pitchFamily="2" charset="2"/>
              </a:rPr>
              <a:t>in cytochrome C</a:t>
            </a:r>
          </a:p>
        </p:txBody>
      </p:sp>
    </p:spTree>
    <p:extLst>
      <p:ext uri="{BB962C8B-B14F-4D97-AF65-F5344CB8AC3E}">
        <p14:creationId xmlns:p14="http://schemas.microsoft.com/office/powerpoint/2010/main" val="144888666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dirty="0" smtClean="0">
                <a:latin typeface="Arial" panose="020B0604020202020204" pitchFamily="34" charset="0"/>
                <a:cs typeface="Arial" panose="020B0604020202020204" pitchFamily="34" charset="0"/>
              </a:rPr>
              <a:t>Our subjects</a:t>
            </a:r>
            <a:endParaRPr lang="en-US" dirty="0">
              <a:latin typeface="Arial" panose="020B0604020202020204" pitchFamily="34" charset="0"/>
              <a:cs typeface="Arial" panose="020B0604020202020204" pitchFamily="34" charset="0"/>
            </a:endParaRPr>
          </a:p>
        </p:txBody>
      </p:sp>
      <p:sp>
        <p:nvSpPr>
          <p:cNvPr id="7" name="AutoShape 8"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AutoShape 10"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9" name="AutoShape 12" descr="data:image/jpeg;base64,/9j/4AAQSkZJRgABAQAAAQABAAD/2wCEAAkGBxMTEhUUExQWFhUXFxQUGBgXFxUYGBcXFBQWFxQUFBgYHCggGBolHBQUITEhJSksLi4uFx8zODMsNygtLisBCgoKDg0OGhAQGywkICQsLCwsLCwsLCwsLCwsLCwsLCwsLCwsLCwsLCwsLCwsLCwsLCwsLCwsLCwsLCwsLCwsLP/AABEIAIoBbQMBEQACEQEDEQH/xAAbAAACAwEBAQAAAAAAAAAAAAACAwEEBQAGB//EAD4QAAEDAgMFBQcDAwIGAwAAAAEAAhEDIQQxQQUSUWFxE4GRofAGIjJCscHRFFLhYnLxB4IVFjNDosIjJJL/xAAaAQADAQEBAQAAAAAAAAAAAAAAAQIDBAUG/8QANREAAgEDAwICCQMEAwEBAAAAAAECAxEhBBIxQVEFExQiMkJhcYGRobHh8CNSwdEVM/FiNP/aAAwDAQACEQMRAD8A16+znTLQe9fWQrq1mfDPTNcIW2i9ti09QqcovKZm6VXsxbi/UHwVrYZ/1VyiQONu9F+xas+RjaY0qEH1wUtvrE1VJdJ2DmqMqm8p/pvlWHetHiVyf1372nql5X9rF6Q/fRxxDTk5wR5b6pCc4S6sggHKoe9LKxtM/VfEwjQcRZ6SqRTzEflyfEhDsNVGs962VSmyHTqoFtV7U3GMiPMnEt0drPyLgeThPmsZaaPY6Ya+osN/cf8AqabviaAeINln5c48M386lP2lb5EfpwbtenvfVB5MXmMhT6J/cFal8DN02uoHaRr5BPbcz3W6gmqDnHgntBzT5EVKYOUeC0UmuTGUV0Eua4fKrTT6meUAa/EJ7B7+4BeDxT2kNtcM6SMiiy7C3PuGKzktkR75dyHVEbA3yBD09iHukGKrhk4+JUulB8oqNepHiTD/AFjjnB6j8KPR4dMGvpdT3rP5oB1eLxHQn6KHRtm4/SN2LW+QQxTkKl8CHV6XBqVQc2ocZIFKNuciRHyu8UwlHuiHzrBVqTRHlroQWTl4LSNTuS7rkFriFbSaE1cY06qHBCfYltVJ0xq8S1RxY59xWc6TNo1rcjxUDtQs9riVKSl1ANPiPBWpfEylDuhJfH8q0rmd3HgIVknAHMLtVG0FUsE2uU9iNI1mWKWKcFlOCN46iUR4xlI/EBKjyqi4Z0LUUZe2irisY4GxkcQT53WlKmpLKOeWqmnhi6W1KnFaS08B+nVEWDtV2RDSPXJZrTrlFf8AISeGhFSuw5tHmFooSXUzdanL3RJe3QEd8q7PqZtx6HDERkUbLkqo08D27QBs4Ss3R7G61N/aR2+w6x1CLTQKdN9bEjcI0Prmpe+5LUGLdQObZHrkrU1xIzdNr2QP1FRtj5p+VTlwG+ceRn6kHMHxUqm48D81P2gHNbpKtOXUhxg+BREK73M3ghtSP4Q43HF2E4vbzcO+mXgvaZ3uIHIarzfEPMjT/puzPd8HhTnUbqK66fM9zs2th8VTDqYa9p5Dw5FfOR1FaEvadz6qemoVI2cU18jN2n7PwZpE/wBp/wDU/Ze1pfFU/Vq/c+e13gdvXofb/RjdkW5r1lNSV0fPunKLs+S3RwhPxe75k/7R94XFW11KnhO7PT03hNesrvC+P+i1S2W39jnf3HdHgPyvPn4rVfs4PYpeBUI5m2/x+hZZs2Pkpj/aCfOVzS1teXMmd0PD9NDiC+w39HxDP/wFn6VV/uf3NPQ6H9i+yE1Nm0zmxvdb6LaGvrx97/Jz1PC9LPmC+mCrV2C0/C4jrcfldtPxafvq/wAjza3gFN5pya+eUZ+J2U9mneF6VHXUqnDz2Z42o8L1FHLV13RSdTIXT5ke5xKjN9CNzgq3ENWwwCE9yQJENM2QpIGmsg4ge6lLgcORNIAjgoSNZSkmR2cZFTtaNFUi+RtEHU2QkRVfYffQynwYXXVAgdxVKV+RtdjnNlUpEptCiIWhVw2kpNIQxldwUOCY07FhsHNZtOPBe6MuSThJyKPNtyHldmQaBapctzM5U5IJjxqs5Rd8Ci0GH2Rm5optA2Oit3J5G/rP6QfJJU/ob+kW91CHYln7PD/C0UJdwdaD5iJfWacgVai+rM3tfQgJkYAKYImyAsRuTqi4BGmUbkJJkdmdUbkDQfbECxIU7IvlBFtcMOnjHa3HNS6Uehp5slh5JNRp0hFmiW4voSGcCEX7oFDsxrac5+IUOVuDVU08SOdgeBlCrDem7MztsbE7RmUkTbkRcLDUJVYW6ndoJPT1M8Pn/Z532Z2rUwNcC+4TBGYI4jn/ACvn6unbjg+tp1lc+vUMaKjQ8GQRNlxI6mKrMY83F9HRddEK9SMdqeDnnpqUpqcoq6CwrABGo8+hWJuWW1W6JiGtp72UIA44R3JIZWqYZ/JMCu9rxogBYxRFiFSZLQivg6dS7fdd5Fd9DVyhiWUebqfD4VE3HDMh4AcWPG64cfqDwXuQk5R3Rd0fL1qcYTcKisyvWw17H13IlUkKNCNsCHUOGfX7JNvlEQS9mRL6Nla1CfIPSSWUU+yIGWquFRNEVIbXkkHqqMmgw+OBSJ23+BwrTyKLsbi0MpmbT45qbmcu524tOVgFIkiVUcBwNpMWVWbRLuwoUqb6iTOt0+ivLReGsHTCWSbtBjEHW6FBM1VZ9Ti4It0JbiyADop2q/Itr6AGeC1VhWYIxBtMdYE/RPyzVTf8RYD6ZF3eULO01wjWOzqyDToxZ58P4QpVOw5RovqDTbSm7z4Km6nRCSpdZMI0KR/7w72u+ynfUXu/kry6b4n90SNnk/DUpu/3R9Ueeuqa+g/Rv7ZJ/Un/AIdV/aDzDvwUvPp9xS0tTlIgYKoPlPmh1YPqZPT1uzBdRePlcfP6qlOD6i21FymcY1Hkpu74M211QndGh+y1uwwSWehB+6LjcbAFUSd2h4pbUPczhUPE+aLILsa2sdTKlwXQpVJPlmbtzZLard4fF6uDy4LzdTp3ffFfNHveH66O3ypv5N/5I9l9tvw57Or8BgA8J1j9vHh9PH1OnuvMh9T6KhXz5c+eh7zeBALclxJnWwgfFUI51766/kIBoZh8SQfV0CNbC4231BRYRFVwKBlWo5MCtVIOd0AVKtHVqaYipi6IrN3XWcPhd9jyXbptTKlL4dTz9doo6iHx6MwHPcxxY6ZHrPgvejNTScXdM+SnCVKTjNWaOLgUWcWN7Zo4VS21+9EqSkuBU686bs3ga2sDmAFjCLizprTjNXYRYDqO/wDhdKk+p5zgnwxFXDg5jvCrdcm0oijh4V2QvMZG4mhXCBGqdrcE5C3YTuK5LXpSjdA0EXLNQSJsC1vNXKSih3C6pKSawFyUsPhgSUluuIhrzoraTLTaHNqSs3gpTZUa0/tWzs+oWJqchHrRKOORJdxW47mrvEqyCjkUriSZG6enVO6DggJgGyoREEjpZS4p9BqTXBbdtOqPmJHMlYrTwfQ0jqa39zCp7XqcfG6T00C1q6q6jmbWJsWtPULN6a2U2V6ZK2YpjG4ikfipgc2qNtRcSBV6EsTh9iH4Ck74XEdR901XqR5H5FKXsSt8yrU2c5vMLeNeLMp6aa4yVnUyMwtVJM52muRaoCSSlZAGKpCnamNNlXGYYPBLbOvwEyL3t7xyk2XDX0jvup/VdGevpPEtq8us3bo+qG7D232Ltx59ySIvNODFyRdtj4cF4Oo0rzKC45Xb9j6jT6tOyk1nhrh/ue2o7rwHNMzey4kztY1tO6YCMThy2+iYjqNbn3/YpiL9OtI5oAVWKAKr3oADfTAW9oKEwKm0MCKo4PA913H+k8l3aTVui85R52u0EdRHGJLhnmazKjHbrm+uK96LhUW6LwfKVIzotwnhruWab2uG67zunKE0vVJhUpt+vj9A24IDI25XCmM+4VIO108Elh0K0OVRJ3XDilhj9eJIeNQhprgacXyMODDhLShVmuS/IurxZXOHIVqqjKVOS6EQQq3RZDiyE+BBKbNcE8EhJ+sBBKahZ4CxO8l5eQsDvLSxViQ0HVK7QHBiNwXIcwnIlNNLkoWWuCq6HcNjH8ISbiFmGHkfMApsn0Gm+DjiBwDvFGx/Iak0+EyRWaf+2BzBS2yXvFOpG3shCmDlCW5omylwyThzGVkt93yKVKSyJdRjSFam7meVyKhaDGNcocUKxZwtGpUdFMFx5fcrCpOlRV6jSN9Pp61aVqSbfwD/AFlRhLXWIsQRB6FNU4TW6PBp59alLbLldyxT2g0/Eye5Zui1wzaOrjLEog1KFF/wmDwyTU6keRShRn7OGVK2AcOa2jWiznlp5RK1Sm4cVopIxtbkFp7k2ArF4MOhws4ZOAB7iDmOvcuetQjVWeTr0urqad3WV2/nDA2Ht1+FeKdQHdO40C7t4kHefSgfDIyzEhfOa3Rypu9v9H2Gh1sK0cP/AH9T6LgMWyq0OaQQdQvOT7no2LppyIKoRi4mkabuSpCZzaka9Dw5FMC22pvDnqkBWqtQBWKAJBTA5yEAnEUG1BDrHQrr02qnReOOxwa3Q09TG0uejMyts4ix7ja692jq41FdHymp8OqUJWlx0ZWdhnA5Hjb+Fs5RkcqjUp8EtOh807djNyu8hMqxr3ZhS0VGVuBjmtdpB/pI+mqm7RraL5/AplNwPunwsfAqtyayZ7JJ+qxgxByIn1wU7E+C1WksSRLMRykc/wApOmxqsuxFRjTceHrNUnJYZMlCWYimubqFav0ITh7yJNMH4Sn5ncHST9lgbpCu6Zk4tHbpOQQsYbElcGE7hZnEphY7fRYLFhtEnksnJI1VNsM0+cJbvgVsXcTUwx0Mq1URLgxDqJGYPgVpvTJsyNxvAhF2BxmLR4ox1FYggp4DAYCkSGtqFQ0g3C3wqTuJMFUBb9mvaBlOr2boaZcJ4mQB9F8n4tKU6r+HB954NThT08bcvLPfVcFSxDffAPA6joVw6fU1qErwf06HdqtJR1EdtSN/j1+55jaPsxUpyWAVGgE6h0AtAFs3EuOnyr6PT+KU6qSl6r/H/h8pqvBKtJt0/WX5/wDTHr0nNkOa5sFwORHumHXHAr0YTjLKaZ5VSlOm7Si1+3JzMSRaTHrRNwXIlVaw2OZim/MDHK48Fm6b6Giqw95HVG0TkSERdVEyjRfDsKOEacn+IhV51vaQlpt3sv8AB532tewYd4NWnvt95kObv7wPy65SO9cmsrUpUpZz0PR8NoaiGoi9rt1+RgeyntjUwzgDG57ogWaAJ3nEASXXHgvmpLcfYRwfaPZ72gpYlgcx2gkaiRqFnlFmni6IeFSEY76e6rQhQqFh5erJAXDDhIQBUqUygBSACTARUBCYg6bg4Qe5a06rpy3IxrUY1YOMhHaAEtOfL6r3IS3xUony1aKozdOaD7IEZT4KrtGflxkuCrX2aD8JI6i3iFaq9zCWlT4x8ynUwj26T0K1U4s55UZx6EMqaG/VJoIyfD/I8sac5HW/g5Tdrg1cYPm4urQGYKuM+jMp0lymI3yrSuY3aJ35TtbgL3BIV3T5JyTv8VOy3BW7udKrkho5xKFYL9wU7WC4MKh3CqOPFJJBe53an1KNqHkJuIKTgh3l0C7c8PJLYh72Qat/hA709vxByT6AOqcAPXemo9xXDF848B9kuBbu4zcB+Zvgfwou+zHZPqgey4QeiNzJcWAQqFZgFiu4zzG2sMWVt4SJO8DwOq8XxDTXlvR9R4Rq709j5R9C9kvaGWhr3XELwqlGzPoYVVJHrmY4HmsWjVMVi9nsrAw7dcdf4Gd4z4LSFaUeGTOlCas0eA26/F4cntsPvNh7y9l2hpdBc4wQ0kwbmbrsp6youJM4anh9GXMEzBd7T0j+5lwT7rCIiC0WMDWblbem1v7jD/jNMvcRn4vabz8GKjjusDTrJ0PCBryWc9TWlzI2p6PTw9mC+x5rF4h7/iqOfYSHFxuZkX4W8VzuUnyzqiox4RReOAhSXc1Nl7PHxPECNZkzw4JWLigqGLrYSp2lFxEHuPJw1COQlFrg+sexft/SxQFOpFOt+05O5tP2UuNuCbnp8TGaEDMrEujoqARg8buPjQ+pCQzd3Q4SECKtWggZVLIQB27KBC3UiE7isVdpUN4SMxcfcL0vD6+yW18M8bxjR+bT3x5RSw2OLbGe8eivYlTvwfNU67jhmjSx4OR7h+Fi6TR3Q1KY41AQSM1FmjW8ZZsU8RSkiG6X0PgtIN9WctbDwixRwzSMp62cOsKZzaZpSpxmuP8AaK9XCuHEt5/yrU0ZSoSWOgh9AnNsjiM/FaKS7mEqUr8XRXqUCPX1WiqGUqDWRSsx4wyYTTBq50qiCUAC9qaYIBo4ok30QO4aQHFie4YBpninuQ7nbiLiCc1JMSZwb0RcpsOB/hLIXViN1FxWCvFvsli47Mg1TqntQ9zJFY6ed0tqGpsr7RoiqzdcADmDGv3USpKSsbUdTOlNSSPPbr6ToNiPUheNW07i7M+o02qjUinFm/sr2ic0gPK4J0D0YVu57LZ212uAuuaVNo6FNM26eLDhDocDmDBB5EGxWbjYtSM/bPsvhMVvF9Mb5pupBzQAWBzt7eY2N3fkn3om5Su0PDPKbU/0npOLjQqlkmiGtdMMa0RWc43L3O+IAboBkdKVRhsR57E/6XYtpMODm71aNT2dO9Nzo+Z4yaNR4XvuT5djz20PZqrQO8+nUt2Z+Gw7UTTBjU8M5EIuilAz/wBSZIMggkQbEEWIjiOCLmiQFep/hK5QpjmN97dO8LjdkX0M6IRnLae09kvb8iKOKPJtT7O/KrBkexxeIBaSDIIkIAxsNiw4xPRNoEz0+y8XFj65hSBsPpyJQBSr0kAVggY9osgCviqNpVwlaSZM43Vii8DgL8QPuvoKE98LnyetpeXUt3AZTAM7rfD6QVs72tc5FFLNkMdVE6i3JTswab84CZVH8QltC+cj6Ef5+iymmb0pE1C5mV26jO2vckkpc8lScqfHAFKnSMQSOXG/OyG5x5CMaMuME1GmbNteOPrvTTXApRd7pFbF4IG4EHvutKdVx5yYVtPGplYZQdhi3MGPWq6lUUuDglQlDlEtpAnI+ae5oSgpMGrQI0KqM0+pEqTXQTKsm3wBcDomrEkylYVmkSECZBTQEdJQBxKYEGUYHY5rHIuh2CLTwU3QrMlpSYsgngqQWZwpHSU9y6lqMn0IDD/lF0J4Br4UOEOHrkokozVmVCrKm7xdjCx2DdTNrt48OvBebW0tso+g0mvVRWlhjcFjHNNlwTpHqQqnq9lbbmxK5Z0rcHZCrfk9HhcfOq53E3UjSpYxZuJVy3SxAU2K3FgEHXxQO4H6Rh0HgPwiyHvYvEbKpPEPYxw4OaCPMJ2QeYzzG2f9N8JWksHZO/pu3vaftCL2E5X5PB7c/wBKMSwE0t2qP6bO8D9ir3Ihpmb7KYutTqOwlYOGe6HAgtP7TKtO5LViadVzKzmnQrVrBmnk9hs7EbzRxWTRoj0uysXI3T3fhSMtYqkkNGW8XQMbRQA+tdsaoA89tnDSMsr/AJHkvZ8PrKLs+DwvF9M6kE48ox2VI0XuNXPk02i7hsYMjIOec5cJuuedJt4OqjqFGLUghtCNSeRA+uafk3I9IkutwsPtKXDetOunelOk0sGtLUbpWkXO2O9ncW6cO7yWLjg6N9nyOidL8vv5LO/Q2ceoL3gG/eIm3JNRb4M5zSb3HHabAIExwIT8mV7mfpMErIS3aTDxCt0mhKvF4ZZ7EO94RH9Iz/Cnc1j9S3RUvWXHwFGuxuZd9fEZqtkn0Rl5kYvNys5tNxzA4c1snOKMmoTfIp9H1f8ACpTIdNFQFbnLdoY2NR5/wofzHdPlBAs1BPkk9z4ZS2LlEhgOVuUE/SUXceR7Iy4BdSI9SCmppkuDjkBrh0PrKSm0ScX2RtyK5PanXykJbF0LUu5Dq95E+X1T2PqVvSyF+qeO/iJUunFlRrzi7/qFS2k8fyAVPo0Hk09MqrF8DH4oO+IQeIt32QqbjwRKtGftCwRcE/nzCHd9AioLN/59hFVsiLcL5EdCk1KxcZQUr/sYeOwDqfvtuyeMxOhXLVpduT19Nqbq0icNVXFKB6UJmxgMc5pzsuacLnTCbR6XCY+QFyygdUZXNXD4lZtFpmjTqSpaGPpuKQyw1IY0J2A6ECMjbPs/QxDmVHsHaMMteLO/tPEIWB3xY8L7VezsVd9tiQtYzM3EwGbR7GC7K/kE3kODd2DtxlW7XAnP/PBQ00UmmexwmMFQQcwoKKeIZBKBgMfCBDqZ9cUIGUdrkBpdwBPlAXTTlYxnG55SmJX1NBt04v4HwWsShXml3CpPueVoWyyc8lYgC9/XNTd3BtWJ6Jt3AsUHjImDobx0WTjY0U3Llmjhapym05X8RwWE4rk7KE2sN4HvcDa0jL1oVkrxZ0SSmrdSjiWDPLTvXRG5wziuxTLCDp64rTkztY0Nn1y0wRY2KxqQujpoVdrsDtGhuGQbFVRmpKzDU0nB3XBSa4arocTjUkhoP9XkPyoLv8SuCtjnJ3ylZAE2tCHEpSaC7SbzHQKdvQd7ktqnj/PXijauwb5LqMD50Hf9tVFgU/gjnUnwfdEcon6yjdC/JpsqNYQDZHHpJVOzMuHYHeHMeabTZSaXwOJbxJPWPKEvWXBaUHl3YDqg4evBTnm5oklhL+fYcyva+73j8kLCVSKdr/z8nTChJxuo4+X+2jhiRoGG/I/+ylTU/ea/nyLlRlTxsT+Wf8kVMWGn3mR4jxBU1JtYUjWjQUneVO34/BXNVrhAaL2ytdXDda8ngipGDdoL1uxj4vDFhkZfT+FlVUZZidenlOPqzHYeouKUT0YyNbB4ndhc843OiErHo9nYtrtVzSjY6YyTN/DvCzaNC2wqbDGtelYY5jkWAY1ABwkBg+0eE3mEgZIA+P8AtFQfuVGtEuYd8D91N4zHQiO9aJ5uSzy+yNoFrg4DdLT72hI1HVXyRwfYvZSqXhrtI+3rxWLRqng28eyyBmVv8UWAeysmgZmbZxAcNwXOv4W0EZSdkYYyhfV0E1Sin2PgNXLdXm13CpgQ48leUZrKyCBldBDOPBCQEzotLCsWqWRIBkZ/4hc0+bG9NY3IturvaZgHu6TkslCMlY6ZVZwd0N/XMcIc3ONPqp8qS4ZXpNOWJIXXZTvEyOOUfdXBz6mdSNN8fxFR4cDb89FrdMxs0aGCxPaDceOi5pw2vdE7aNVVFsmivWwEHktoVrqxy1aG2WAv+GkgEEEHy80nXzwUtO2rozTHErrycTRIQIkN4pXAIUxxS3MYbQBqpbfYpJPlkuc0DKba5TyjJR65qlST/wBhMr6cs5jxIz70eWwdW/TB1WqbDzB+sEoSX/oJyf7CH187iedvqo8yEWarT1prjHcy6m0gCQbmwAh0me5ZPU3usnctAkk8fz9Rf6urIypjUktBjlJ+yjy5za3YXzNPNhTUtmX0wIxW0vlpEvdqRLj0n8IqVI08UvqFGhOr62oWOi/YbgnvcIcyoTcxumB1uEqcn7yv8y61OPuOy+Fr/cQ7td6/ujMCBlx3ckmpSecGkNkI+q737g1S6we/MgZu3b8SRCNspNbmO8YJ7I/Yv0t3WJyNo6xOn1XVujH2VdnD5U5u820u1ym1zd47roPA27gspU4S5wdCq1KaVldFujiyfiN1yVNNJcHZT1cXyaWCrEGxK5J02uTtp1E+GeiwO0SPX1XNKKOqMzXo46eKzaNLl6liVNiizSxAOqljLVKopAe1IYmu0EJAeB9qPZslweyRExGk5jmDwVRYNXPNUPZyXDebbXgtCT2+ycK2kwAKWMPH19FJSMl7gLk24nJOwXKGI2oPhZ3n8K0iWytvxfUzu/Te6a8/Fdulo+bNR+552v1PkUnPr0ECBqvp1FJWPh5Nyd3ywWus4cYWbs8mkZOJJHBBATaYGZCpCbYbntGieSUmQyROk/RS1fktSa4GVq54evUKNtjTduQvtLJ2M7htxEJbS1Is0sSMjHiR+VMoPoWqncczFNGULN02y41EmMxOOBzbPMR91MKWeTWrVUuUVBXGnmt/LZxb+wVShT+V3dI+5v6slGc/eNJ04e6xRhaZMcAkJkg9nyuncdmSRpH1kJXDjAAuYF5yTbS5BRb4OcwjMfwmpJjcZLoVsTUa2C420Gck5QBmpm4pXZpSjUd4xM6riHw5x9y5MQC8j5SZIIXK3LL4/U9GnCF1C279CqcS193PFxDpcGg8/iH0WLzm9zsjDbhRt2srk/8A123Dxwhr6f1F/JUoxXDF/UfKLdPG0gPcqhsZNBDRPExBPeVd42wY7J7s/cY+sXEQC51h7tIvknKHBv0JzTsvoF2sYu/iDinV90nsKu6InfYKbZPNx5ZC6XmRbssscaTSvJ2X3/wZtBpnfMUwbkNDnP6e8YadU4wbzY0nNJWWX+AmVmT8w5ndv1sFajFEPzH2GOw7XmdZkcFnszkvzLJDOz43PNbLGDB2buTSrOb8LnN6FRKnF8o0hUkuGaeD2zVbm/e/uDT9p81yVNNTfQ7aepqLlmizbtQmYb0AOveuZ6SJ1x1cmP8A+YaoPvU5HEC2cSTNu9T6JF8Mr0uS5Rbw/tUwO3TujQ3jLnEFZvQytcuOui3Y9Ngdu0y2enzNPmCuWVBo641k1cvf8YZGaydNo0UgXbVZGpUbB3KOJ2m2Da3Mo2hcyqm0r2YHcsvPRUkBWO1zPvUwAOZv4J7UK7MjHbaeXHdaAOlh3lVtQrmfU7Spm6YzvA6cEATh6IHvPyvA4x9k0uiE3ZXZxqFx3syTp5D6eC+i0FOMYY5PkPFas5zs+AnNK9C6aPIRLTa4+/gswCkHRCAJwA0hCuHIrd/j+VQXJaUAc8osAMKQIKpICQEMLkb14HipaKTtlhByIxBybyGavBVZEJGy/sTIlg5ST4HRca8xdz1JKg78L4CHijPxffxVp1bcHPKGnvhld72ZST0F46rRKbMHsXGRbasZDxJnyVbL5YnUSVooIuGf49FKzIuhdRxuNLHKdb2P1lCjfJfmWVvwS1zsomIi5y6ZJtK4lLGCrjqDiCW5gSI3b8WiR6lZz4urnRQmk7O1n8zzOK2diKhuHQP3ECJ0HFccqVWbPXjqaFNcq/wBp+zb83ua0a3uPsqjo37zIl4lC9oK7Hf8usEEEu62HkJWq0cV8TH/AJCbw8Cjsfdc2XR7wyIYYn5TJM90oemdzVau8Xj/AD9zdpVarS5oqOaHboA3iSd20EgC1uErfyb+0cnnpetCPzIqYafiJJkXJJGWgP34LXy1YxWod79AauDbFxfLl53Ce1Aq8u5ndgJyhc88M74SuiwymouOwZampE7QWNztPf8AhEnccVYDszxUto0V2X6WJIYGlsgEOB920Zi4NuVuc6c8opyudUZPbYsU8aSAG2A3pgxJNiTHKyjZZ3ZfmNqyK5qUpyBPJv1V+vbn8md4X4/A+liWRHaAa3DhlwtkspRnzY2jUhxuNGrhKhpb1F53s/cfMz8O6CWiI5nNcMpx3ZO9QezDyYoxOJpXcyq7X3g4i/FNxpy6ohSqR6Md2tR94ew5wWgCeAdN9Vi7Lg2V3zgLAVnvdG9ln3aCMzyCmVki43bNEVBqIPAGfHhbkps2PckA0Nlo3fOe/mjax7uhZbhi6d0RzsBI4OSVguyvXcXtawMd7ojfPuzxsch+NMlrTSUjGo3tEmlwI6jKeS+j0ycIJSPjNdOM6zcM/IMCBK2bu7HDkUKnOesosUc6ueKW1DsLYRrnorBoYgkhyaAWCSVLeS3ZIkoSuScqYDCdB/lIAEJgcEAEmSMp1SMiQk4p8lqbXDLmHxJcQHhruG8B9ZWM6airxbR006zk7SSfzLowjX2AAI0GnAgFYeZKObnT5EaislZlCvgXNuBb1wW8a0XycNTTThmxTAW9zAKEuQUiCOXnPlohDbuIr1XWDGtcZvvEgARrBvpoVMk+htS2Wbn+4x9R4iGMgZtAN++R9EbfiCnB8/cJj5J05SCPpKNrXJNSSxYHd7pV8EXEUaDWgwAONhJ5mERilwjSdSUnl3JYzP1ZMUpcEVKoaPVuZSlLaXTpubK+IBMEHTjGWoCznJpJnVRhG7jz8SuKWXPofpzWUzppyvgburM2scGJXFtOY2eiTZaiOrUxAmIgHMRccVClcvbYzXN96AXAesrp8jLJDOBPX+EslWRPZxdsjmClv7hstxgr4hhcIEnpc+V+5ZTqYNYU89xuD2Yfds9hgmWFwcYm3ZuAvbQwuSdX6/zudcKX0/nY18DjHwW7znsEDecXh4OodNo0gLmqRX1OinJ8dCxiNx5B1iJJaCIG9NswIPis0mkatpiaGGdJhz92DJaDBNgWSOuaptEpMs0sIBG6CCZ4OLsriDa9kbu4bexqUdk33nNAlpEB1xcRkTGRWbqPhF7Fyya4JgRZggAwN0HOAOfHikVdIy8Y929AIj+m/rqvU0mnko7mvueJr9bBS2X6XuuPr+xOBpC8xy424SV01q06btF3OHTUIV4tzSj8e/yXJFfDkze2foZrSOsiva57I55+FzveDx3eMfIolpldcJuWbWOCpThDCd3+P3BY1adTN5Vzg26YnwWG+62Tnoi+Qti5Xc4m+Sd+wcAyeCVgwF0+qfABsQSwXJMaICXyAkJiCBVciLLqQ0PcVCk+qKko9GIc1aJkEhxGRKTSY1JlmjtRzR71/V/JZSoRfB109TNY5LHbUX5iDPQws9tWPBW6hPlWGVdltiWvkHp+bqVqZXs0VLRRteEicPs3j6HVZ1NV0SNqXh3WTGVMMwW3QTx/x+Eo1ZS6lz09OHu3+JUFG8bo4zLgOi2dRLl/g5VQcuIr7hnAAm1jwz80vSLLILROTssfkS7ZpvuuB6c1fpUVyC0FR8MrVsK4GM/XFWq8WsGT084vIurSc2DHrVWpp8MzdOS5VivW6eV+gnPNTJ5OikrL/fQr1hfSOUWWU+bI7KTw5S5/nY5hPOyzc3waKir7hxaDcgxBygXAHKNQsrs6FFWB3BlIBIm+udgePL7ov1BR6XBqYNwyz/ut0QqqB0mhLt8RMjqPpxTvFhaSAFITOp0UuXYtR7jn0oEn7rJzNVAbT2dUqNLqdJ7mj5g0keSxlWinZs1jSbV0is3DG+8zLORkeBnJZzqJ9TWFN9jRwGI3DvNgHKYHAiJ/C55ZOiOCRX90ZgnemOts9M1DWS08BUKZcSAAXEhtzDnXgg9wOSTdhpXH0cJVL5c4MaJkFx3eG6zPjlkjckg2u+TRbs9rwC+YOs/CBkLZRbNZ7muC9qZs4ipYmZMgXJ8Z7ioSLMXH48QQSHRORN+sGAPULv0ukqVPWjj4nma3X0aK2zy+xVw7C8TuwB82TR0GveuqVbyrpyd+Lcv79DijpvOs1BKPN+F9la/1GNqNa6WgERBdNsrRzWG2UoevLrx1+p1b4wqf04LjMuF8EitXcWxJJkQZi033brpo7W3tVkv/AC5w6hTSW93bw/nzYRWg5euq7qM5ZjI8vUUoYnHr/P5gQ0SQBrb1wW0qqirsxp0JTso9RrZBhTTqOplKyHXpRo3jJ3f6DBTJMnNaXscrd8BnDWBPhB81Knd2DZJLCIfRAHBUpMSUr5BZSixtf6J3G+RXZxmYR8guA7POVV7IaOhJdwCDDE6JoWAxSTTsiXIcfypCQJTJIdomhgOTQzPeffd/bRP/AJuSj7b+h2L2F85fojQCbOJj8BUJIBJiRqsq8VY6qEnusMxB/wDkKmC9UKje4ZVMEALJ8HRHDsh1Jx3c/W8Vgzshxcb8w9aLNewW/wDtKGyqrjVIJJucyVpWS2EadvzCxXPvlb00thxV5PzOSlUEm/D7FawxDBnLNTJmYg+u4LOp7Z2af/rIrPJOZtEX5BZJI6W2W8EJpvm8bscviWNTEkb0sxY7CUm7zhAjfNoEWYSom3ZG1OK3PHX/AAU2OO/64hW/ZM17RcxWo0kLGJvUEFgnIZflPoT1LWwhvPDXXbnBuJ4weiwr4V0b0MuzPb1MJTJaSxpMC5aJzGsLy9zs8nobV2PG+0Lz29a5/wCvU+q6IJWRjJu55+g4mSTJ3jn0K1Myzso372/b8qJ8Fw5PWkRg2EZw6/8AtJXL750+6ee2dVdxPzang1dMkYQZ6XDWp2tJBManiVg+TZcEe0FQii0gkEhswc+quiryIrO0GY2x2g1HSAYBXp66clSikzyfDqcHUk2lfBov/wChV6fcLi0X/wCiHzO3xLGln8intIwWAWApEjkd0XC3p+zN/H/JzVsTprptf6Ge/wCFvee/ivS0/tP5I8bXexF//TCIsnTbcRVoxTukAR73isuaeTotarjsPd912U/YR4mo/wC6XzHU05BR5CqGCIsmuDZuzwc4TM8kkSdGfU/RMl9SnUyPrVWuTDqIA+irqWiaeYT6hLqNq5hImPAwpkH/2Q=="/>
          <p:cNvSpPr>
            <a:spLocks noChangeAspect="1" noChangeArrowheads="1"/>
          </p:cNvSpPr>
          <p:nvPr/>
        </p:nvSpPr>
        <p:spPr bwMode="auto">
          <a:xfrm>
            <a:off x="460375" y="1603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13" name="Content Placeholder 12"/>
          <p:cNvSpPr>
            <a:spLocks noGrp="1"/>
          </p:cNvSpPr>
          <p:nvPr>
            <p:ph idx="1"/>
          </p:nvPr>
        </p:nvSpPr>
        <p:spPr/>
        <p:txBody>
          <a:bodyPr/>
          <a:lstStyle/>
          <a:p>
            <a:endParaRPr lang="en-US"/>
          </a:p>
        </p:txBody>
      </p:sp>
      <p:pic>
        <p:nvPicPr>
          <p:cNvPr id="2051"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371600" y="1600200"/>
            <a:ext cx="6811443" cy="464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839370083"/>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TPVERSION" val="5"/>
  <p:tag name="TPFULLVERSION" val="5.0.0.2212"/>
  <p:tag name="PPTVERSION" val="14"/>
  <p:tag name="TPOS" val="2"/>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827</TotalTime>
  <Words>2411</Words>
  <Application>Microsoft Office PowerPoint</Application>
  <PresentationFormat>On-screen Show (4:3)</PresentationFormat>
  <Paragraphs>257</Paragraphs>
  <Slides>17</Slides>
  <Notes>16</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Amino Acid Sequence Analysis of Cytochrome C in Bacteria and Eukarya Using Bioinformatics </vt:lpstr>
      <vt:lpstr>We live in a human-centric world.</vt:lpstr>
      <vt:lpstr>Life exists outside our box.</vt:lpstr>
      <vt:lpstr>For example, there is life deep down on the ocean floor.</vt:lpstr>
      <vt:lpstr>Do these different organisms all metabolize in the same way?</vt:lpstr>
      <vt:lpstr>Cytochrome C suggests similarities in metabolism</vt:lpstr>
      <vt:lpstr>Today’s activity objectives are</vt:lpstr>
      <vt:lpstr>Hypotheses</vt:lpstr>
      <vt:lpstr>Our subjects</vt:lpstr>
      <vt:lpstr>Our subjects</vt:lpstr>
      <vt:lpstr>Amino Acids Sequences Make Up Cytochrome C Protein</vt:lpstr>
      <vt:lpstr>Start Comparing Sequences!</vt:lpstr>
      <vt:lpstr>Results</vt:lpstr>
      <vt:lpstr>Results</vt:lpstr>
      <vt:lpstr>Results</vt:lpstr>
      <vt:lpstr>Discussion</vt:lpstr>
      <vt:lpstr>PowerPoint Presentation</vt:lpstr>
    </vt:vector>
  </TitlesOfParts>
  <Company>LATTC</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Human Metabolism Compared to Other Species</dc:title>
  <dc:creator>Gee, Angela L</dc:creator>
  <cp:lastModifiedBy>Allan James</cp:lastModifiedBy>
  <cp:revision>27</cp:revision>
  <cp:lastPrinted>2014-12-03T07:51:11Z</cp:lastPrinted>
  <dcterms:created xsi:type="dcterms:W3CDTF">2014-12-01T05:01:04Z</dcterms:created>
  <dcterms:modified xsi:type="dcterms:W3CDTF">2015-05-21T21:10:45Z</dcterms:modified>
</cp:coreProperties>
</file>